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ppt/tags/tag31.xml" ContentType="application/vnd.openxmlformats-officedocument.presentationml.tags+xml"/>
  <Override PartName="/ppt/notesSlides/notesSlide27.xml" ContentType="application/vnd.openxmlformats-officedocument.presentationml.notesSlide+xml"/>
  <Override PartName="/ppt/tags/tag32.xml" ContentType="application/vnd.openxmlformats-officedocument.presentationml.tags+xml"/>
  <Override PartName="/ppt/notesSlides/notesSlide28.xml" ContentType="application/vnd.openxmlformats-officedocument.presentationml.notesSlide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notesSlides/notesSlide33.xml" ContentType="application/vnd.openxmlformats-officedocument.presentationml.notesSlide+xml"/>
  <Override PartName="/ppt/tags/tag39.xml" ContentType="application/vnd.openxmlformats-officedocument.presentationml.tags+xml"/>
  <Override PartName="/ppt/notesSlides/notesSlide34.xml" ContentType="application/vnd.openxmlformats-officedocument.presentationml.notesSlide+xml"/>
  <Override PartName="/ppt/tags/tag40.xml" ContentType="application/vnd.openxmlformats-officedocument.presentationml.tags+xml"/>
  <Override PartName="/ppt/notesSlides/notesSlide35.xml" ContentType="application/vnd.openxmlformats-officedocument.presentationml.notesSlide+xml"/>
  <Override PartName="/ppt/tags/tag41.xml" ContentType="application/vnd.openxmlformats-officedocument.presentationml.tags+xml"/>
  <Override PartName="/ppt/notesSlides/notesSlide36.xml" ContentType="application/vnd.openxmlformats-officedocument.presentationml.notesSlide+xml"/>
  <Override PartName="/ppt/tags/tag42.xml" ContentType="application/vnd.openxmlformats-officedocument.presentationml.tags+xml"/>
  <Override PartName="/ppt/notesSlides/notesSlide37.xml" ContentType="application/vnd.openxmlformats-officedocument.presentationml.notesSlide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tags/tag44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46"/>
  </p:notesMasterIdLst>
  <p:sldIdLst>
    <p:sldId id="256" r:id="rId3"/>
    <p:sldId id="260" r:id="rId4"/>
    <p:sldId id="595" r:id="rId5"/>
    <p:sldId id="593" r:id="rId6"/>
    <p:sldId id="596" r:id="rId7"/>
    <p:sldId id="607" r:id="rId8"/>
    <p:sldId id="608" r:id="rId9"/>
    <p:sldId id="598" r:id="rId10"/>
    <p:sldId id="597" r:id="rId11"/>
    <p:sldId id="609" r:id="rId12"/>
    <p:sldId id="610" r:id="rId13"/>
    <p:sldId id="599" r:id="rId14"/>
    <p:sldId id="600" r:id="rId15"/>
    <p:sldId id="601" r:id="rId16"/>
    <p:sldId id="602" r:id="rId17"/>
    <p:sldId id="604" r:id="rId18"/>
    <p:sldId id="606" r:id="rId19"/>
    <p:sldId id="592" r:id="rId20"/>
    <p:sldId id="594" r:id="rId21"/>
    <p:sldId id="611" r:id="rId22"/>
    <p:sldId id="612" r:id="rId23"/>
    <p:sldId id="605" r:id="rId24"/>
    <p:sldId id="613" r:id="rId25"/>
    <p:sldId id="614" r:id="rId26"/>
    <p:sldId id="616" r:id="rId27"/>
    <p:sldId id="617" r:id="rId28"/>
    <p:sldId id="618" r:id="rId29"/>
    <p:sldId id="619" r:id="rId30"/>
    <p:sldId id="620" r:id="rId31"/>
    <p:sldId id="621" r:id="rId32"/>
    <p:sldId id="623" r:id="rId33"/>
    <p:sldId id="624" r:id="rId34"/>
    <p:sldId id="625" r:id="rId35"/>
    <p:sldId id="626" r:id="rId36"/>
    <p:sldId id="627" r:id="rId37"/>
    <p:sldId id="628" r:id="rId38"/>
    <p:sldId id="630" r:id="rId39"/>
    <p:sldId id="634" r:id="rId40"/>
    <p:sldId id="631" r:id="rId41"/>
    <p:sldId id="632" r:id="rId42"/>
    <p:sldId id="633" r:id="rId43"/>
    <p:sldId id="629" r:id="rId44"/>
    <p:sldId id="615" r:id="rId45"/>
  </p:sldIdLst>
  <p:sldSz cx="12192000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BFF"/>
    <a:srgbClr val="484F9E"/>
    <a:srgbClr val="CDE0FF"/>
    <a:srgbClr val="0066FF"/>
    <a:srgbClr val="F3F8FF"/>
    <a:srgbClr val="E7F0FF"/>
    <a:srgbClr val="F9B334"/>
    <a:srgbClr val="BEBFD3"/>
    <a:srgbClr val="ACCBFF"/>
    <a:srgbClr val="803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05" autoAdjust="0"/>
  </p:normalViewPr>
  <p:slideViewPr>
    <p:cSldViewPr snapToGrid="0" showGuides="1">
      <p:cViewPr varScale="1">
        <p:scale>
          <a:sx n="71" d="100"/>
          <a:sy n="71" d="100"/>
        </p:scale>
        <p:origin x="1109" y="58"/>
      </p:cViewPr>
      <p:guideLst>
        <p:guide orient="horz" pos="672"/>
        <p:guide pos="240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2A6AE-FFF4-47F3-AE92-1E019830870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BF86C-B987-4B3F-B98B-85B1137819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5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 we are going to learn,  </a:t>
            </a:r>
          </a:p>
          <a:p>
            <a:pPr>
              <a:buNone/>
            </a:pPr>
            <a:r>
              <a:rPr lang="en-US" dirty="0"/>
              <a:t>Text classification involves assigning categories to text, commonly applied in spam detection.</a:t>
            </a:r>
            <a:br>
              <a:rPr lang="en-US" dirty="0"/>
            </a:br>
            <a:r>
              <a:rPr lang="en-US" dirty="0"/>
              <a:t>It requires preprocessing (tokenization, </a:t>
            </a:r>
            <a:r>
              <a:rPr lang="en-US" dirty="0" err="1"/>
              <a:t>stopword</a:t>
            </a:r>
            <a:r>
              <a:rPr lang="en-US" dirty="0"/>
              <a:t> removal) and vectorization (e.g., TF-IDF).</a:t>
            </a:r>
            <a:br>
              <a:rPr lang="en-US" dirty="0"/>
            </a:br>
            <a:r>
              <a:rPr lang="en-US" dirty="0"/>
              <a:t>Models like Naive Bayes or Logistic Regression are trained and evaluated using metrics like accuracy and F1-score. </a:t>
            </a:r>
            <a:endParaRPr lang="en-IN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37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0E541-4BFA-B9D9-B130-B5D28B10B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5D46BF-4408-823A-8CE2-E17F90F1B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2255D-C399-62DE-C570-31AAB2E93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BB898-2355-A002-4BD6-C9002B130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030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1D35D-7B08-28F1-6828-3E3E3B8B4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EFFD5-E4FE-03D8-F7EB-807BF7EF6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88510-E278-AEFE-5528-BA06672A58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2181C-5EF5-D731-F152-50778A9B1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4115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17847-F2A1-49C7-C4F9-957CC3F5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BBD66-13A1-80ED-BCC9-1FBFC2C06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074215-89BE-C1D3-7085-F3173FBC6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53590-BC89-769A-DB7E-AB7E5ABD9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8DE6E-49F1-7DA5-69E1-64735E5F6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FC6BE-C6AF-029D-71E3-80A0E61D5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1999E-07B3-49AC-0236-591D13E3F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3DC0B-D3C4-FD4B-B5BE-8E4682E78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06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DFCD-E13B-CF04-A2E4-04887799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A4063-C4B2-5339-2E65-B377F98EC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9FD2C-24A6-6208-64EF-65AA59D16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C9E3A-8E8A-F49A-021A-A3733DFB6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187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F214-22CF-317D-1722-040E37469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05B80-F6AC-F9F0-6879-8BD19DEE47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8426C-138A-8238-F4D4-024FB962E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73B06-30CB-0130-137D-87ABA92CD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81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BBA44-CBB8-B604-1C1D-202B2F66F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AD61A-C994-F91D-DC4A-5F787E8D0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00A04-6CC1-686A-651E-2D0B5E852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9419C-F84F-0AC1-7D91-8EB1A211D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648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22604-8123-CE4C-3602-1A8011A2C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E8DD68-154D-CCC5-D0EA-CB831EBED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D6CB3B-6309-4D2A-EA87-10E840E68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 we are going to learn,  </a:t>
            </a:r>
          </a:p>
          <a:p>
            <a:pPr>
              <a:buNone/>
            </a:pPr>
            <a:r>
              <a:rPr lang="en-US" dirty="0"/>
              <a:t>Text classification involves assigning categories to text, commonly applied in spam detection.</a:t>
            </a:r>
            <a:br>
              <a:rPr lang="en-US" dirty="0"/>
            </a:br>
            <a:r>
              <a:rPr lang="en-US" dirty="0"/>
              <a:t>It requires preprocessing (tokenization, </a:t>
            </a:r>
            <a:r>
              <a:rPr lang="en-US" dirty="0" err="1"/>
              <a:t>stopword</a:t>
            </a:r>
            <a:r>
              <a:rPr lang="en-US" dirty="0"/>
              <a:t> removal) and vectorization (e.g., TF-IDF).</a:t>
            </a:r>
            <a:br>
              <a:rPr lang="en-US" dirty="0"/>
            </a:br>
            <a:r>
              <a:rPr lang="en-US" dirty="0"/>
              <a:t>Models like Naive Bayes or Logistic Regression are trained and evaluated using metrics like accuracy and F1-score. </a:t>
            </a: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346BD-9C00-AA33-1104-BF4998D19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557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6DE0A-8475-D51B-0969-F68FD3655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3968F-2016-265A-E908-B2F483B9A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4AE0A-159D-312C-1EA6-B13488E27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14F52-B9D1-24CB-E576-3951998DB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757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F12F-E5B8-249F-F703-2A9D0441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D1D7D1-2307-09B9-55B9-EE7A5435A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49691-C92C-1CAA-64D6-EBB055AA7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7F20-35E5-B2F5-DCC0-E45C0FCDD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49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63E1-DA63-EC24-00A0-778361E3D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FE2C6-5EFF-477B-6E15-BE91C26C9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D3447-80C7-28E4-5F00-0FE2C9377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4894-1C78-70A3-EF89-FC9C0AD1B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1636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FDC7A-6903-E167-EA63-BBCDAC036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FABAB8-402C-9273-9E38-28DDE1F88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FAA0D-252C-83F3-4FB8-B3CF48743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A914E-A2A9-08D1-EFC3-3F774D926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36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93A72-21E8-8766-CF47-4C977781A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78728A-F9CF-170D-4609-CAAD51EAD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F251E-623F-9306-2790-F8881D8AF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253D9-BF2D-583E-4F5A-A2C426B2B1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038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C888-6D75-2F1F-2045-8ED7B6CA7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D7A9A-BFD4-C4FA-0DCF-4B72B1CCE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7F0FDA-5DE4-C64E-1B6B-5DAC6E988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754A-76BF-2772-8F38-D10E44649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390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433CC-5622-0FAE-92A7-81005BA09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8E033D-9887-422A-DDB9-E2B8AA5E3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3234A-5BDE-1CB3-6F61-3EA84EA5C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23BB3-F2AB-9563-D160-17DCDDEA6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33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0890E-A69F-5427-3252-CC2A2340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AF951-527F-30AD-38CE-467D94005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C2214-98E3-1DF2-DCD0-9F7F376F1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09551-5C99-E9EE-BD27-03D094A51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118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2E1F-15C0-BEB4-129B-A92ECDD50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18AEE-1AB3-C365-A3EF-4CF1163AD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976051-46AF-5379-4BD2-ABC4E4B8B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E19E2-59AB-FCD7-0E7B-DF01E265D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09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7D75E-E690-9773-3F0C-742573A7F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7EEDEE-7D4E-7C15-CD93-AA0E8D9E1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BBF5E-7489-77EA-7723-B67706B3B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B3183-9A4E-F3E1-8C87-AE1C20F84C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651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4EC4C-A493-E7A0-C7C9-9D078744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B910A8-2DAD-F833-928C-17E6AC2DD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38466C-52AD-FD34-C274-F78EB29A4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network: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Converts the random vectors of size 100 to 4-by-4-by-1024 arrays using a fully connected layer followed by a reshape operation.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Converts the categorical labels to embedding vectors and reshapes them to a 4-by-4 array.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Concatenates the resulting images from the two inputs along the channel dimension. The output is a 4-by-4-by-1025 array.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Upscales the resulting arrays to 64-by-64-by-3 arrays using a series of transposed convolution layers with batch normalization and ReLU layers.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this network architecture and specify the following network properties.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categorical inputs, use an embedding dimension of 50.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transposed convolution layers, specify 5-by-5 filters with a decreasing number of filters for each layer, a stride of 2, and "same" cropping of the output.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final transposed convolution layer, specify a three 5-by-5 filter corresponding to the three RGB channels of the generated images.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the network, include a tanh layer.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project and reshape the noise input, use a fully connected layer followed by a reshape operation specified as a function layer with function given by the feature2image function, attached to this example as a supporting file. To embed the categorical labels, use the custom layer </a:t>
            </a:r>
            <a:r>
              <a:rPr lang="en-IN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embeddingLayer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attached to this example as a supporting file. To access these supporting files, open the example as a live script.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7ED9F-F397-5BFB-9DEA-5454643A0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99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BC35-8D11-EA33-5CC0-60FB9DF03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546BE-DBB8-B197-71C3-8A137B4DA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3ACC4-BEF7-2188-B4BB-E6A2E35C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r>
              <a:rPr lang="en-US" sz="4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Create a network that takes as input 64-by-64-by-1 images and the corresponding labels and outputs a scalar prediction score using a series of convolution layers with batch normalization and leaky ReLU layers. Add noise to the input images using dropout.</a:t>
            </a:r>
          </a:p>
          <a:p>
            <a:pPr algn="l"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 the dropout layer, specify a dropout probability of 0.75.</a:t>
            </a:r>
          </a:p>
          <a:p>
            <a:pPr algn="l"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 the convolution layers, specify 5-by-5 filters with an increasing number of filters for each layer. Also specify a stride of 2 and padding of the output on each edge.</a:t>
            </a:r>
          </a:p>
          <a:p>
            <a:pPr algn="l"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 the leaky ReLU layers, specify a scale of 0.2.</a:t>
            </a:r>
          </a:p>
          <a:p>
            <a:pPr algn="l">
              <a:spcAft>
                <a:spcPts val="375"/>
              </a:spcAft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For the final layer, specify a convolution layer with one 4-by-4 filter.</a:t>
            </a:r>
          </a:p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E78CC-8FDE-F066-1BD7-2A9E104E6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535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4D8D5-76FB-FB0B-334A-EFE6428B2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6A3A6-3A3B-C583-41BC-AAAE94D51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81B57-76DC-92F3-75A9-B5ABB5303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431E8-BEBF-62A9-2667-82D21ABD7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42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FE01-C4D5-E871-3D52-F427F0A42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AE9E6-865F-7D7E-2756-99C9810D8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27BC1-AB87-E3BA-CD4B-D39354E49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D6090-5962-3805-4BC8-E3BE6249A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173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80B2E-4C91-CE43-4B32-340D1F496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A76EB-47B0-4BF4-CA52-759B9EC28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5DEA1F-F1F3-1673-6CF7-697905882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2BC10-DEDF-3B3C-B7A5-F875675A3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2054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73A3-3AA3-21D8-30F0-F990F8951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4562B-0263-CF10-9B75-47906F567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E7697-7373-44B9-F6CD-2E9473E24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BEBD9-8529-024F-9FF9-A431CDE74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588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2A346-50E1-814A-4A9E-CC2700107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89E76-3F76-2A75-CAE1-C4BE3BF8B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ADC42-DD16-1594-8334-1BCB8D6D9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D031E-F98E-9022-8617-BF88323D4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561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EB0CE-21A9-CD92-43DE-A859AD1A7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AFF57-6546-AAD0-EC54-89D80942C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5E9C6-91C3-0BDF-A183-A445DF486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DB2F9-E82F-844C-9D5F-8C631346E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626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C97F4-E76F-6563-4883-852249833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3D4C0-A6B8-0E3D-484D-2C7DCE5ECE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511CE3-E16F-3DED-ECEC-C6DA38799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7C2B6-2BD9-32F6-5DD4-83E8733DC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790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70800-AF35-A957-C49E-140E7AC33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43CBF8-0EA0-438C-6DC3-BDD724BB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9D869-C248-2DC6-E0F5-0EE30356C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93B18-7C7E-C7F9-47FD-B8612AE87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007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E790B-6056-0BC6-8736-561E5CBBE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641C28-E41B-9F30-B94E-4C6B72FCD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25832-12D2-06B3-E413-185714B7E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9EF26-31C9-46E8-B9E5-035EA918D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6590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639B8-D126-D5CE-67E0-EBE3C57A4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8F357-FD9D-EF39-B470-7E557557F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1C9572-EA5A-ACB4-8D34-F090C8259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19EFC-FEAE-CD4A-CB5D-8D8A883B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14152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F1F7-0040-CF76-4F02-8CD213B5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D17E7B-961F-8596-F909-282C4A3125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E8ED8-3364-ED19-4FCD-B55EBC68E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750"/>
              </a:spcAft>
              <a:buNone/>
            </a:pPr>
            <a:endParaRPr lang="en-US" sz="28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3D648-BFA7-00E7-BC67-17E8E614ED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86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11461-0CF0-7F10-58BC-DA5D1864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0EF3B-E545-F79A-4E1D-3D7BFC0E6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BE2C-410D-F90A-EABE-20E0C21C6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84B7B-F80C-827D-AFDD-80B224BDF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1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0881F-D4BE-5DEF-9F1A-EE891D21C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6E6E92-D1B3-9736-F573-FE2A9D619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498F2B-C744-0838-366D-BFCE90543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78A11-2FA2-94B2-4B7E-90A63E67E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757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9FA51-F622-BB4A-1A83-7EDCD9BB7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D1004-54D3-228B-F8C9-754914929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B0ABB-AEC6-A2C1-21F0-20432626C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9359-794F-7011-D99E-06FC36DC7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97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21544-5504-A4E3-BF25-28B47787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F74A9-041E-0633-91C9-905C5F111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2F2B6-F216-752E-82B6-C0AF3957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2CE99-1486-88AC-E003-A79812F88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28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07BAE-90A1-332A-022B-9A90C84C9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71599-321A-1616-DA86-2E18CC05D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5C0F2-8623-9FC4-841C-84D0A0C7C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EBA9A-EF60-24EC-BC3A-880727081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77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120A1-700F-80B0-A9B1-4CE76F47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50804-89D3-5F8E-215C-2128EE44A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CF53E-5E0C-8DB6-E29C-1985630AA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314A3-70AE-5ADF-CB45-69266F970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9593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B1F3-5DDB-C107-7BC1-59139B2A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5876A-F99C-6206-4217-B9B533B516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81EA6-C868-A36E-96AC-ACE5D586B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29167-4099-3AFC-1978-6021E4642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64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0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750CB-F068-50AE-8BEB-20EC7515F4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4" descr="Abstract White Background Images, HD Pictures and Wallpaper For Free  Download | Pngtree">
            <a:extLst>
              <a:ext uri="{FF2B5EF4-FFF2-40B4-BE49-F238E27FC236}">
                <a16:creationId xmlns:a16="http://schemas.microsoft.com/office/drawing/2014/main" id="{381F3695-8937-0C68-4FAE-266CC82C50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 b="9928"/>
          <a:stretch/>
        </p:blipFill>
        <p:spPr bwMode="auto">
          <a:xfrm>
            <a:off x="0" y="-583659"/>
            <a:ext cx="12192000" cy="767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CE64B5-8CA9-AB49-495F-F84E749DD62E}"/>
              </a:ext>
            </a:extLst>
          </p:cNvPr>
          <p:cNvSpPr/>
          <p:nvPr userDrawn="1"/>
        </p:nvSpPr>
        <p:spPr>
          <a:xfrm>
            <a:off x="0" y="0"/>
            <a:ext cx="12192000" cy="1633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A4984A-C18C-FA39-6432-26DDB420AA97}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0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7B327EF-A91F-6208-15F1-3A28C48136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94" y="113975"/>
            <a:ext cx="1290128" cy="4196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963FB-547E-5667-24B3-92F894162D45}"/>
              </a:ext>
            </a:extLst>
          </p:cNvPr>
          <p:cNvSpPr/>
          <p:nvPr userDrawn="1"/>
        </p:nvSpPr>
        <p:spPr>
          <a:xfrm>
            <a:off x="10146320" y="0"/>
            <a:ext cx="252046" cy="656492"/>
          </a:xfrm>
          <a:prstGeom prst="rect">
            <a:avLst/>
          </a:prstGeom>
          <a:solidFill>
            <a:srgbClr val="841910"/>
          </a:solidFill>
          <a:ln>
            <a:solidFill>
              <a:srgbClr val="84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39DA6E-34C0-C57A-CE75-B0AF3E0E58EE}"/>
              </a:ext>
            </a:extLst>
          </p:cNvPr>
          <p:cNvSpPr/>
          <p:nvPr userDrawn="1"/>
        </p:nvSpPr>
        <p:spPr>
          <a:xfrm>
            <a:off x="10017373" y="0"/>
            <a:ext cx="76203" cy="65649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2D52CC-658B-257A-3CD2-8C2648661B86}"/>
              </a:ext>
            </a:extLst>
          </p:cNvPr>
          <p:cNvGrpSpPr/>
          <p:nvPr userDrawn="1"/>
        </p:nvGrpSpPr>
        <p:grpSpPr>
          <a:xfrm>
            <a:off x="1251611" y="6699504"/>
            <a:ext cx="380993" cy="158496"/>
            <a:chOff x="8868512" y="1301262"/>
            <a:chExt cx="380993" cy="6564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D89557-AFC8-50C6-235D-44F87890117E}"/>
                </a:ext>
              </a:extLst>
            </p:cNvPr>
            <p:cNvSpPr/>
            <p:nvPr userDrawn="1"/>
          </p:nvSpPr>
          <p:spPr>
            <a:xfrm>
              <a:off x="8997459" y="1301262"/>
              <a:ext cx="252046" cy="656492"/>
            </a:xfrm>
            <a:prstGeom prst="rect">
              <a:avLst/>
            </a:prstGeom>
            <a:solidFill>
              <a:srgbClr val="841910"/>
            </a:solidFill>
            <a:ln>
              <a:solidFill>
                <a:srgbClr val="84191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DAAA11-1FD3-C2BC-ABCE-4F0589F9118E}"/>
                </a:ext>
              </a:extLst>
            </p:cNvPr>
            <p:cNvSpPr/>
            <p:nvPr userDrawn="1"/>
          </p:nvSpPr>
          <p:spPr>
            <a:xfrm>
              <a:off x="8868512" y="1301262"/>
              <a:ext cx="76203" cy="656492"/>
            </a:xfrm>
            <a:prstGeom prst="rect">
              <a:avLst/>
            </a:prstGeom>
            <a:solidFill>
              <a:srgbClr val="213163"/>
            </a:solidFill>
            <a:ln>
              <a:solidFill>
                <a:srgbClr val="2131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8985A92-5B74-7983-45DA-B81B724DDA69}"/>
              </a:ext>
            </a:extLst>
          </p:cNvPr>
          <p:cNvSpPr/>
          <p:nvPr userDrawn="1"/>
        </p:nvSpPr>
        <p:spPr>
          <a:xfrm>
            <a:off x="0" y="656492"/>
            <a:ext cx="12192000" cy="6032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 t="-29847" b="-21877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B0D4E-853E-6882-BB79-0AB135C573F7}"/>
              </a:ext>
            </a:extLst>
          </p:cNvPr>
          <p:cNvSpPr txBox="1"/>
          <p:nvPr/>
        </p:nvSpPr>
        <p:spPr>
          <a:xfrm>
            <a:off x="2424052" y="2712941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prstClr val="black"/>
                </a:solidFill>
                <a:latin typeface="Arial"/>
                <a:cs typeface="Arial"/>
              </a:rPr>
              <a:t>ICBP 2.0 KT  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41075-E958-A7E3-71D9-421A839DF018}"/>
              </a:ext>
            </a:extLst>
          </p:cNvPr>
          <p:cNvSpPr/>
          <p:nvPr/>
        </p:nvSpPr>
        <p:spPr>
          <a:xfrm>
            <a:off x="2424052" y="3655146"/>
            <a:ext cx="7343895" cy="45719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458" name="Picture 2" descr="About Us - Edunet Foundation">
            <a:extLst>
              <a:ext uri="{FF2B5EF4-FFF2-40B4-BE49-F238E27FC236}">
                <a16:creationId xmlns:a16="http://schemas.microsoft.com/office/drawing/2014/main" id="{D6065CB0-7681-2017-8596-D8965C03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19" y="487221"/>
            <a:ext cx="3331703" cy="108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08DB9-B86C-25C2-5E08-F49C0030AE8A}"/>
              </a:ext>
            </a:extLst>
          </p:cNvPr>
          <p:cNvSpPr txBox="1"/>
          <p:nvPr/>
        </p:nvSpPr>
        <p:spPr>
          <a:xfrm>
            <a:off x="2424052" y="3836950"/>
            <a:ext cx="7343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Implementing a Simple GAN with MNIST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45409-3761-2D5D-0B0B-9C8137144C8B}"/>
              </a:ext>
            </a:extLst>
          </p:cNvPr>
          <p:cNvSpPr txBox="1"/>
          <p:nvPr/>
        </p:nvSpPr>
        <p:spPr>
          <a:xfrm>
            <a:off x="9092902" y="3217772"/>
            <a:ext cx="105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Day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16B2-5A66-5A73-9DAB-B3E86F79D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F178D40E-A712-4200-83AC-BED74F2740F7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B91F4-F7F8-98CC-94FA-97488B053BEB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A39309-755C-0784-9E69-4DECD710042D}"/>
              </a:ext>
            </a:extLst>
          </p:cNvPr>
          <p:cNvSpPr txBox="1"/>
          <p:nvPr/>
        </p:nvSpPr>
        <p:spPr>
          <a:xfrm>
            <a:off x="764871" y="1762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Discriminator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47FD7B-56B8-6E88-B465-42F3A57B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1" y="2217937"/>
            <a:ext cx="2365556" cy="26119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D5EB03-8327-13A8-2FCB-265D33788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" t="8718" r="8461" b="9231"/>
          <a:stretch/>
        </p:blipFill>
        <p:spPr>
          <a:xfrm>
            <a:off x="3812871" y="1762306"/>
            <a:ext cx="7197969" cy="39486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02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CF2DC-A77B-58A0-6F76-E952540DB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FBED85EF-67CB-F043-E9CD-8D3A2B0DE0E1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DB96-CBAB-3BAA-5754-8087B58AF861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5B313-37F5-3F2C-3F74-08DD83206FB8}"/>
              </a:ext>
            </a:extLst>
          </p:cNvPr>
          <p:cNvSpPr txBox="1"/>
          <p:nvPr/>
        </p:nvSpPr>
        <p:spPr>
          <a:xfrm>
            <a:off x="351692" y="12439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Discriminator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55328-2420-BC24-28B1-E4A05A30D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" y="1428592"/>
            <a:ext cx="11974405" cy="4737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933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EA98D-77F6-5D3C-59C4-4693F55A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763DC3F-2400-7AB1-37F5-8C218353B1C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4FDD3-E9B3-74D9-AF64-A178ED5668D8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3B918-1AA7-DD4B-4BE1-DEC710144F8D}"/>
              </a:ext>
            </a:extLst>
          </p:cNvPr>
          <p:cNvSpPr txBox="1"/>
          <p:nvPr/>
        </p:nvSpPr>
        <p:spPr>
          <a:xfrm>
            <a:off x="351692" y="15031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Prediction of Samples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1E7E85-CE61-BDA7-4561-854C7B19DCD0}"/>
              </a:ext>
            </a:extLst>
          </p:cNvPr>
          <p:cNvSpPr txBox="1"/>
          <p:nvPr/>
        </p:nvSpPr>
        <p:spPr>
          <a:xfrm>
            <a:off x="351692" y="1872448"/>
            <a:ext cx="11254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prediction of samples</a:t>
            </a:r>
            <a:r>
              <a:rPr lang="en-US" dirty="0"/>
              <a:t> refers to the </a:t>
            </a:r>
            <a:r>
              <a:rPr lang="en-US" b="1" dirty="0"/>
              <a:t>discriminator’s output</a:t>
            </a:r>
            <a:r>
              <a:rPr lang="en-US" dirty="0"/>
              <a:t>, which judges whether each sample—real or fake—is likely to come from the true data distribution.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EB4A5F-0676-47C3-9837-CF0655D4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42" y="2724928"/>
            <a:ext cx="7811299" cy="29629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0605FB-8BEF-8B67-ED18-171FEB9F6D74}"/>
              </a:ext>
            </a:extLst>
          </p:cNvPr>
          <p:cNvSpPr txBox="1"/>
          <p:nvPr/>
        </p:nvSpPr>
        <p:spPr>
          <a:xfrm>
            <a:off x="597878" y="5864558"/>
            <a:ext cx="11254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the </a:t>
            </a:r>
            <a:r>
              <a:rPr lang="en-US" b="1" dirty="0"/>
              <a:t>discriminator</a:t>
            </a:r>
            <a:r>
              <a:rPr lang="en-US" dirty="0"/>
              <a:t> processes both </a:t>
            </a:r>
            <a:r>
              <a:rPr lang="en-US" b="1" dirty="0"/>
              <a:t>real</a:t>
            </a:r>
            <a:r>
              <a:rPr lang="en-US" dirty="0"/>
              <a:t> and </a:t>
            </a:r>
            <a:r>
              <a:rPr lang="en-US" b="1" dirty="0"/>
              <a:t>fake (prediction)</a:t>
            </a:r>
            <a:r>
              <a:rPr lang="en-US" dirty="0"/>
              <a:t> samples, it outputs a </a:t>
            </a:r>
            <a:r>
              <a:rPr lang="en-US" b="1" dirty="0"/>
              <a:t>probability score</a:t>
            </a:r>
            <a:r>
              <a:rPr lang="en-US" dirty="0"/>
              <a:t> for each—indicating how </a:t>
            </a:r>
            <a:r>
              <a:rPr lang="en-US" b="1" dirty="0"/>
              <a:t>real</a:t>
            </a:r>
            <a:r>
              <a:rPr lang="en-US" dirty="0"/>
              <a:t> it believes the sample is.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41286C-DC8D-67A4-1D36-71D101067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78" y="2609434"/>
            <a:ext cx="1584140" cy="307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965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A0385-D7B0-E5FA-B00D-469FAF86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7C867D2-1848-349A-3079-454BB32EC421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935B5-82E7-AA50-C073-8BCD93C0649D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29A5D-5455-7BC0-A6F9-062A266892E9}"/>
              </a:ext>
            </a:extLst>
          </p:cNvPr>
          <p:cNvSpPr txBox="1"/>
          <p:nvPr/>
        </p:nvSpPr>
        <p:spPr>
          <a:xfrm>
            <a:off x="351692" y="13925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Discriminator loss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F0002C-C792-50D9-92A7-6E3BB3790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1" y="2934399"/>
            <a:ext cx="2433843" cy="15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323EA-2EE7-BE9C-AA77-CB5A68292FB5}"/>
              </a:ext>
            </a:extLst>
          </p:cNvPr>
          <p:cNvSpPr txBox="1"/>
          <p:nvPr/>
        </p:nvSpPr>
        <p:spPr>
          <a:xfrm>
            <a:off x="351691" y="1761853"/>
            <a:ext cx="10984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discriminator loss</a:t>
            </a:r>
            <a:r>
              <a:rPr lang="en-US" dirty="0"/>
              <a:t> measures how well the discriminator can tell </a:t>
            </a:r>
            <a:r>
              <a:rPr lang="en-US" b="1" dirty="0"/>
              <a:t>real</a:t>
            </a:r>
            <a:r>
              <a:rPr lang="en-US" dirty="0"/>
              <a:t> samples from </a:t>
            </a:r>
            <a:r>
              <a:rPr lang="en-US" b="1" dirty="0"/>
              <a:t>fake</a:t>
            </a:r>
            <a:r>
              <a:rPr lang="en-US" dirty="0"/>
              <a:t> ones. It’s a key part of training because it provides feedback that helps both the </a:t>
            </a:r>
            <a:r>
              <a:rPr lang="en-US" b="1" dirty="0"/>
              <a:t>discriminator</a:t>
            </a:r>
            <a:r>
              <a:rPr lang="en-US" dirty="0"/>
              <a:t> and the </a:t>
            </a:r>
            <a:r>
              <a:rPr lang="en-US" b="1" dirty="0"/>
              <a:t>generator</a:t>
            </a:r>
            <a:r>
              <a:rPr lang="en-US" dirty="0"/>
              <a:t> improve.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C0652-EF74-7AA6-20D8-A572A20F835A}"/>
              </a:ext>
            </a:extLst>
          </p:cNvPr>
          <p:cNvSpPr txBox="1"/>
          <p:nvPr/>
        </p:nvSpPr>
        <p:spPr>
          <a:xfrm>
            <a:off x="2965937" y="2498839"/>
            <a:ext cx="8147539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dirty="0"/>
              <a:t>The discriminator aims to: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Maximize</a:t>
            </a:r>
            <a:r>
              <a:rPr lang="en-US" dirty="0"/>
              <a:t> the probability of correctly classifying </a:t>
            </a:r>
            <a:r>
              <a:rPr lang="en-US" b="1" dirty="0"/>
              <a:t>real</a:t>
            </a:r>
            <a:r>
              <a:rPr lang="en-US" dirty="0"/>
              <a:t> samples as real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Minimize</a:t>
            </a:r>
            <a:r>
              <a:rPr lang="en-US" dirty="0"/>
              <a:t> the probability of misclassifying </a:t>
            </a:r>
            <a:r>
              <a:rPr lang="en-US" b="1" dirty="0"/>
              <a:t>fake</a:t>
            </a:r>
            <a:r>
              <a:rPr lang="en-US" dirty="0"/>
              <a:t> samples as real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A67E26-30FC-DCCD-36D7-CCDE3E550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937" y="4526462"/>
            <a:ext cx="7459116" cy="2048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71BE7F-F9BA-24B4-BFA2-86E05FCF4585}"/>
              </a:ext>
            </a:extLst>
          </p:cNvPr>
          <p:cNvSpPr txBox="1"/>
          <p:nvPr/>
        </p:nvSpPr>
        <p:spPr>
          <a:xfrm>
            <a:off x="2965937" y="4072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Discriminator Loss Formula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02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8D0C4-518B-ACA2-1739-3A320ADC3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7135707-9AB1-F89C-A5EE-8F856C9A6744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BCF88-D097-1F79-64AE-6E16395D23E1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F82A7A-6C75-4527-5D8E-BD5E4D07906A}"/>
              </a:ext>
            </a:extLst>
          </p:cNvPr>
          <p:cNvSpPr txBox="1"/>
          <p:nvPr/>
        </p:nvSpPr>
        <p:spPr>
          <a:xfrm>
            <a:off x="975887" y="1762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Generator loss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D8EDF-0C9D-1E9C-BDE1-75C7EF72F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87" y="3300701"/>
            <a:ext cx="2079985" cy="1369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1CA273-E336-600F-61DB-20D7B8D02793}"/>
              </a:ext>
            </a:extLst>
          </p:cNvPr>
          <p:cNvSpPr txBox="1"/>
          <p:nvPr/>
        </p:nvSpPr>
        <p:spPr>
          <a:xfrm>
            <a:off x="975886" y="2131638"/>
            <a:ext cx="108292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generator loss</a:t>
            </a:r>
            <a:r>
              <a:rPr lang="en-US" dirty="0"/>
              <a:t> measures how well the </a:t>
            </a:r>
            <a:r>
              <a:rPr lang="en-US" b="1" dirty="0"/>
              <a:t>generator</a:t>
            </a:r>
            <a:r>
              <a:rPr lang="en-US" dirty="0"/>
              <a:t> is doing at </a:t>
            </a:r>
            <a:r>
              <a:rPr lang="en-US" b="1" dirty="0"/>
              <a:t>fooling the discriminator</a:t>
            </a:r>
            <a:r>
              <a:rPr lang="en-US" dirty="0"/>
              <a:t>. Its goal is to generate data so realistic that the </a:t>
            </a:r>
            <a:r>
              <a:rPr lang="en-US" b="1" dirty="0"/>
              <a:t>discriminator classifies it as real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AF0C77-76BE-C016-A504-AA2F7AC35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322" y="3151215"/>
            <a:ext cx="6106377" cy="1857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22B2A0-A003-F535-3D26-CA28B2EC19C5}"/>
              </a:ext>
            </a:extLst>
          </p:cNvPr>
          <p:cNvSpPr txBox="1"/>
          <p:nvPr/>
        </p:nvSpPr>
        <p:spPr>
          <a:xfrm>
            <a:off x="975886" y="5298263"/>
            <a:ext cx="10501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generator is trying to </a:t>
            </a:r>
            <a:r>
              <a:rPr lang="en-US" b="1" dirty="0"/>
              <a:t>maximize</a:t>
            </a:r>
            <a:r>
              <a:rPr lang="en-US" dirty="0"/>
              <a:t> the discriminator’s </a:t>
            </a:r>
            <a:r>
              <a:rPr lang="en-US" b="1" dirty="0"/>
              <a:t>mistake</a:t>
            </a:r>
            <a:r>
              <a:rPr lang="en-US" dirty="0"/>
              <a:t>—it wants D(G(z)) to be </a:t>
            </a:r>
            <a:r>
              <a:rPr lang="en-US" b="1" dirty="0"/>
              <a:t>high</a:t>
            </a:r>
            <a:r>
              <a:rPr lang="en-US" dirty="0"/>
              <a:t>, as if the fake is real. So during generator training, fake samples are labeled as </a:t>
            </a:r>
            <a:r>
              <a:rPr lang="en-US" b="1" dirty="0"/>
              <a:t>real (1)</a:t>
            </a:r>
            <a:r>
              <a:rPr lang="en-US" dirty="0"/>
              <a:t>.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588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73A8E-1841-A47B-F695-F602AA3E8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66211DF-62A1-54C4-3BEC-6879F9C601CD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98357-5DB9-C5D0-21A3-6B1C47033411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B19431-D55B-C6AD-79B2-BF4CE473C8DC}"/>
              </a:ext>
            </a:extLst>
          </p:cNvPr>
          <p:cNvSpPr txBox="1"/>
          <p:nvPr/>
        </p:nvSpPr>
        <p:spPr>
          <a:xfrm>
            <a:off x="671087" y="17199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Gradients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D2992-3BD9-AA77-293C-9AC2FF27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26" y="3429000"/>
            <a:ext cx="1923154" cy="1955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36E03-0BFD-4CAC-1499-8ABE18C63EF9}"/>
              </a:ext>
            </a:extLst>
          </p:cNvPr>
          <p:cNvSpPr txBox="1"/>
          <p:nvPr/>
        </p:nvSpPr>
        <p:spPr>
          <a:xfrm>
            <a:off x="797168" y="2297497"/>
            <a:ext cx="109990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gradients are the </a:t>
            </a:r>
            <a:r>
              <a:rPr lang="en-US" b="1" dirty="0"/>
              <a:t>signals used to update the weights</a:t>
            </a:r>
            <a:r>
              <a:rPr lang="en-US" dirty="0"/>
              <a:t> of both the </a:t>
            </a:r>
            <a:r>
              <a:rPr lang="en-US" b="1" dirty="0"/>
              <a:t>generator</a:t>
            </a:r>
            <a:r>
              <a:rPr lang="en-US" dirty="0"/>
              <a:t> and the </a:t>
            </a:r>
            <a:r>
              <a:rPr lang="en-US" b="1" dirty="0"/>
              <a:t>discriminator</a:t>
            </a:r>
            <a:r>
              <a:rPr lang="en-US" dirty="0"/>
              <a:t> during training. These gradients come from the </a:t>
            </a:r>
            <a:r>
              <a:rPr lang="en-US" b="1" dirty="0"/>
              <a:t>loss functions</a:t>
            </a:r>
            <a:r>
              <a:rPr lang="en-US" dirty="0"/>
              <a:t> and are propagated backward through the networks via </a:t>
            </a:r>
            <a:r>
              <a:rPr lang="en-US" b="1" dirty="0"/>
              <a:t>backpropagation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ECC57-2855-A619-5408-6FF77CD95F3A}"/>
              </a:ext>
            </a:extLst>
          </p:cNvPr>
          <p:cNvSpPr txBox="1"/>
          <p:nvPr/>
        </p:nvSpPr>
        <p:spPr>
          <a:xfrm>
            <a:off x="3248691" y="3637174"/>
            <a:ext cx="609600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How much its output differs from the target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Which direction to adjust its weights to reduce loss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153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3AB08-94DE-B09F-E2B2-DC202BD88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284812A-A0D3-2E37-4991-A1C36E59A29A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A34E8-83AF-D8A1-0B12-4B7D7D8D07C3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Understand the MNIST </a:t>
            </a:r>
          </a:p>
        </p:txBody>
      </p:sp>
      <p:pic>
        <p:nvPicPr>
          <p:cNvPr id="34818" name="Picture 2" descr="Mnist Dataset for Machine Learning | by Binaya Puri | Medium">
            <a:extLst>
              <a:ext uri="{FF2B5EF4-FFF2-40B4-BE49-F238E27FC236}">
                <a16:creationId xmlns:a16="http://schemas.microsoft.com/office/drawing/2014/main" id="{AFBEDF9D-A8AC-75EC-BD0A-22883ECA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46" y="1951672"/>
            <a:ext cx="4903048" cy="29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6C872-3322-1D04-FBE6-F52B8DF73A8D}"/>
              </a:ext>
            </a:extLst>
          </p:cNvPr>
          <p:cNvSpPr txBox="1"/>
          <p:nvPr/>
        </p:nvSpPr>
        <p:spPr>
          <a:xfrm>
            <a:off x="5838092" y="1951672"/>
            <a:ext cx="5615355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MNIST dataset</a:t>
            </a:r>
            <a:r>
              <a:rPr lang="en-US" dirty="0"/>
              <a:t> consists of </a:t>
            </a:r>
            <a:r>
              <a:rPr lang="en-US" b="1" dirty="0"/>
              <a:t>28x28 grayscale images</a:t>
            </a:r>
            <a:r>
              <a:rPr lang="en-US" dirty="0"/>
              <a:t> of handwritten digits (0-9), with 60,000 images in the training set and 10,000 in the test set. The images are </a:t>
            </a:r>
            <a:r>
              <a:rPr lang="en-US" b="1" dirty="0"/>
              <a:t>normalized</a:t>
            </a:r>
            <a:r>
              <a:rPr lang="en-US" dirty="0"/>
              <a:t> to a range between -1 and 1 during preprocessing, which is standard when training GANs to ensure stable gradients.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81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7D957-BCC3-2D76-7FE6-1CE9B105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F28105A-2C6D-B05E-138A-AF316643681C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2EF7E-38A0-0E74-25C2-AFEDAD50BBC4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88083-752D-A2E6-5258-409B527ED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0154" y="1709900"/>
            <a:ext cx="5972302" cy="3813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60286F-7E92-1BD0-27B1-85DB7FC901A1}"/>
              </a:ext>
            </a:extLst>
          </p:cNvPr>
          <p:cNvSpPr txBox="1"/>
          <p:nvPr/>
        </p:nvSpPr>
        <p:spPr>
          <a:xfrm>
            <a:off x="621323" y="1945692"/>
            <a:ext cx="6096000" cy="33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Import libraries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Load and preprocess MNIST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Define Generator and Discriminator models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Define loss functions and optimizers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Training loop (alternate training between G and D)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dirty="0"/>
              <a:t>Generate and visualize 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640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B0467-F5CC-B2ED-368E-151A9046F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B3B6F-6EDC-5170-BD17-F125F8D478CE}"/>
              </a:ext>
            </a:extLst>
          </p:cNvPr>
          <p:cNvSpPr txBox="1"/>
          <p:nvPr/>
        </p:nvSpPr>
        <p:spPr>
          <a:xfrm>
            <a:off x="2424052" y="2712941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prstClr val="black"/>
                </a:solidFill>
                <a:latin typeface="Arial"/>
                <a:cs typeface="Arial"/>
              </a:rPr>
              <a:t>ICBP 2.0 KT  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B32960-1D6B-8FCA-CD21-96D40C6CEC18}"/>
              </a:ext>
            </a:extLst>
          </p:cNvPr>
          <p:cNvSpPr/>
          <p:nvPr/>
        </p:nvSpPr>
        <p:spPr>
          <a:xfrm>
            <a:off x="2424052" y="3655146"/>
            <a:ext cx="7343895" cy="45719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458" name="Picture 2" descr="About Us - Edunet Foundation">
            <a:extLst>
              <a:ext uri="{FF2B5EF4-FFF2-40B4-BE49-F238E27FC236}">
                <a16:creationId xmlns:a16="http://schemas.microsoft.com/office/drawing/2014/main" id="{0764A45F-D318-D675-F08E-993675D29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19" y="487221"/>
            <a:ext cx="3331703" cy="108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270953-CDBB-AF52-4059-FD4A7F3B52A1}"/>
              </a:ext>
            </a:extLst>
          </p:cNvPr>
          <p:cNvSpPr txBox="1"/>
          <p:nvPr/>
        </p:nvSpPr>
        <p:spPr>
          <a:xfrm>
            <a:off x="2424052" y="3836950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Transitioning to DCGANs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E4465E-699E-D49C-84B8-21B80CD04C4B}"/>
              </a:ext>
            </a:extLst>
          </p:cNvPr>
          <p:cNvSpPr txBox="1"/>
          <p:nvPr/>
        </p:nvSpPr>
        <p:spPr>
          <a:xfrm>
            <a:off x="9092902" y="3217772"/>
            <a:ext cx="105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Day 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035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BC832-AC4E-50E5-89FA-39930E83D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E8FB342-3802-133A-175C-E2CEB325A7BC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BE93EA-C2C4-CDE1-E501-A8C554C9C813}"/>
              </a:ext>
            </a:extLst>
          </p:cNvPr>
          <p:cNvSpPr txBox="1"/>
          <p:nvPr/>
        </p:nvSpPr>
        <p:spPr>
          <a:xfrm>
            <a:off x="126153" y="892404"/>
            <a:ext cx="5885108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Implementing a Simple GAN with MNIST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Recap Simple GAN Architecture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Understand the MNIST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Implementation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Import libraries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Load and preprocess MNIST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Generator and Discriminator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loss functions and optimizers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Training loop (alternate training between G and 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Generate and visualize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E277E-1CC0-2525-A53A-4B0C244BCDDB}"/>
              </a:ext>
            </a:extLst>
          </p:cNvPr>
          <p:cNvSpPr txBox="1"/>
          <p:nvPr/>
        </p:nvSpPr>
        <p:spPr>
          <a:xfrm>
            <a:off x="6180740" y="892404"/>
            <a:ext cx="6271971" cy="545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DCGANs (Deep Convolutional GANs)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Why Transition to DCGANs?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DCGAN Architecture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Principles of DCGANs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Comparing Simple GAN vs DCGAN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DCGAN Implementation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Import libraries and data (MNIST/CIFAR-10)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Preprocess data to [-1, 1] range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Define DCGAN Generator (ConvTranspose2D stack)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Define DCGAN Discriminator (Conv2D stack)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Losses and optimizers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highlight>
                  <a:srgbClr val="FFFF00"/>
                </a:highlight>
              </a:rPr>
              <a:t>Training loop with sample visualization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E1E0D5-8D2C-18E2-300F-58E15141632B}"/>
              </a:ext>
            </a:extLst>
          </p:cNvPr>
          <p:cNvCxnSpPr/>
          <p:nvPr/>
        </p:nvCxnSpPr>
        <p:spPr>
          <a:xfrm>
            <a:off x="5861537" y="982314"/>
            <a:ext cx="0" cy="48933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54934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BA32B3C-D9C8-65B6-1442-8DF6B935E48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730C9-E826-00F8-FDE6-BFF9213D8F2F}"/>
              </a:ext>
            </a:extLst>
          </p:cNvPr>
          <p:cNvSpPr txBox="1"/>
          <p:nvPr/>
        </p:nvSpPr>
        <p:spPr>
          <a:xfrm>
            <a:off x="126154" y="892404"/>
            <a:ext cx="5885108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Implementing a Simple GAN with MNIST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Recap Simple GAN Architecture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Understand the MNIST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Implementation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Import libraries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Load and preprocess MNIST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Generator and Discriminator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loss functions and optimizers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Training loop (alternate training between G and 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Generate and visualize output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75C6F-920B-1239-38D5-7E5778E285F9}"/>
              </a:ext>
            </a:extLst>
          </p:cNvPr>
          <p:cNvSpPr txBox="1"/>
          <p:nvPr/>
        </p:nvSpPr>
        <p:spPr>
          <a:xfrm>
            <a:off x="6180740" y="892404"/>
            <a:ext cx="6271971" cy="5453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DCGANs (Deep Convolutional GANs)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Why Transition to DCGANs?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DCGAN Architecture 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Principles of DCGANs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Comparing Simple GAN vs DCGAN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DCGAN Implementation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Import libraries and data (MNIST/CIFAR-10)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Preprocess data to [-1, 1] range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DCGAN Generator (ConvTranspose2D stack)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DCGAN Discriminator (Conv2D stack)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Losses and optimizers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Training loop with sample visualization</a:t>
            </a:r>
          </a:p>
          <a:p>
            <a:pPr>
              <a:lnSpc>
                <a:spcPct val="150000"/>
              </a:lnSpc>
            </a:pPr>
            <a:r>
              <a:rPr lang="en-US" b="1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87B0AA-6C68-8C50-5250-3BCA0D725003}"/>
              </a:ext>
            </a:extLst>
          </p:cNvPr>
          <p:cNvCxnSpPr/>
          <p:nvPr/>
        </p:nvCxnSpPr>
        <p:spPr>
          <a:xfrm>
            <a:off x="5967045" y="982314"/>
            <a:ext cx="0" cy="48933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7350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513F7-0A69-651C-A802-12FFF6F6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86A56D8-2DED-573E-98F7-AA0430D4BBBB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DCGANs (Deep Convolutional GANs)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9E637-00A9-692C-DC3B-446E6CFC4E05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Why Transition to DCGANs?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EF2DA7-3264-545B-C1B4-CC1E0F7CB8F9}"/>
              </a:ext>
            </a:extLst>
          </p:cNvPr>
          <p:cNvSpPr txBox="1"/>
          <p:nvPr/>
        </p:nvSpPr>
        <p:spPr>
          <a:xfrm>
            <a:off x="879230" y="1613258"/>
            <a:ext cx="9788769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1. Improved Image Quality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Traditional GANs (with fully connected layers) don’t handle image data well.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DCGANs use convolutional layers</a:t>
            </a:r>
            <a:r>
              <a:rPr lang="en-US" dirty="0"/>
              <a:t>, which are </a:t>
            </a:r>
            <a:r>
              <a:rPr lang="en-US" b="1" dirty="0"/>
              <a:t>better suited for capturing spatial hierarchies in images</a:t>
            </a:r>
            <a:r>
              <a:rPr lang="en-US" dirty="0"/>
              <a:t>, leading to </a:t>
            </a:r>
            <a:r>
              <a:rPr lang="en-US" b="1" dirty="0"/>
              <a:t>sharper, more realistic results</a:t>
            </a:r>
            <a:r>
              <a:rPr lang="en-US" dirty="0"/>
              <a:t>.</a:t>
            </a:r>
          </a:p>
          <a:p>
            <a:pPr lvl="1"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2. Better Architectural Guidance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original DCGAN paper provided </a:t>
            </a:r>
            <a:r>
              <a:rPr lang="en-US" b="1" dirty="0"/>
              <a:t>practical architectural rules</a:t>
            </a:r>
            <a:r>
              <a:rPr lang="en-US" dirty="0"/>
              <a:t> that made GANs more stable and trainable.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b="1" dirty="0" err="1"/>
              <a:t>strided</a:t>
            </a:r>
            <a:r>
              <a:rPr lang="en-US" b="1" dirty="0"/>
              <a:t> convolutions</a:t>
            </a:r>
            <a:r>
              <a:rPr lang="en-US" dirty="0"/>
              <a:t> instead of pooling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Batch normalization</a:t>
            </a:r>
            <a:r>
              <a:rPr lang="en-US" dirty="0"/>
              <a:t> for both generator and discriminator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LeakyReLU</a:t>
            </a:r>
            <a:r>
              <a:rPr lang="en-US" b="1" dirty="0"/>
              <a:t> in discriminator</a:t>
            </a:r>
            <a:r>
              <a:rPr lang="en-US" dirty="0"/>
              <a:t> and </a:t>
            </a:r>
            <a:r>
              <a:rPr lang="en-US" b="1" dirty="0" err="1"/>
              <a:t>ReLU</a:t>
            </a:r>
            <a:r>
              <a:rPr lang="en-US" b="1" dirty="0"/>
              <a:t> in generator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667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EED11-4270-0006-0FF7-FEF4B9F14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117B3947-30E6-54A1-7F91-BD9ED664E0CC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DCGANs (Deep Convolutional GANs)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7BC3F-1FE4-5DA9-4BD8-AD00D9F420E6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Why Transition to DCGANs?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A050F-69C3-BCB4-3CAE-61CFA583124D}"/>
              </a:ext>
            </a:extLst>
          </p:cNvPr>
          <p:cNvSpPr txBox="1"/>
          <p:nvPr/>
        </p:nvSpPr>
        <p:spPr>
          <a:xfrm>
            <a:off x="879230" y="1613258"/>
            <a:ext cx="9788769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1. Improved Image Quality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Traditional GANs (with fully connected layers) don’t handle image data well.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DCGANs use convolutional layers</a:t>
            </a:r>
            <a:r>
              <a:rPr lang="en-US" dirty="0"/>
              <a:t>, which are </a:t>
            </a:r>
            <a:r>
              <a:rPr lang="en-US" b="1" dirty="0"/>
              <a:t>better suited for capturing spatial hierarchies in images</a:t>
            </a:r>
            <a:r>
              <a:rPr lang="en-US" dirty="0"/>
              <a:t>, leading to </a:t>
            </a:r>
            <a:r>
              <a:rPr lang="en-US" b="1" dirty="0"/>
              <a:t>sharper, more realistic results</a:t>
            </a:r>
            <a:r>
              <a:rPr lang="en-US" dirty="0"/>
              <a:t>.</a:t>
            </a:r>
          </a:p>
          <a:p>
            <a:pPr lvl="1" algn="just">
              <a:lnSpc>
                <a:spcPct val="150000"/>
              </a:lnSpc>
            </a:pPr>
            <a:endParaRPr lang="en-US" dirty="0"/>
          </a:p>
          <a:p>
            <a:pPr algn="just">
              <a:lnSpc>
                <a:spcPct val="150000"/>
              </a:lnSpc>
              <a:buNone/>
            </a:pPr>
            <a:r>
              <a:rPr lang="en-US" b="1" dirty="0"/>
              <a:t>2. Better Architectural Guidance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original DCGAN paper provided </a:t>
            </a:r>
            <a:r>
              <a:rPr lang="en-US" b="1" dirty="0"/>
              <a:t>practical architectural rules</a:t>
            </a:r>
            <a:r>
              <a:rPr lang="en-US" dirty="0"/>
              <a:t> that made GANs more stable and trainable.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b="1" dirty="0" err="1"/>
              <a:t>strided</a:t>
            </a:r>
            <a:r>
              <a:rPr lang="en-US" b="1" dirty="0"/>
              <a:t> convolutions</a:t>
            </a:r>
            <a:r>
              <a:rPr lang="en-US" dirty="0"/>
              <a:t> instead of pooling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Batch normalization</a:t>
            </a:r>
            <a:r>
              <a:rPr lang="en-US" dirty="0"/>
              <a:t> for both generator and discriminator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LeakyReLU</a:t>
            </a:r>
            <a:r>
              <a:rPr lang="en-US" b="1" dirty="0"/>
              <a:t> in discriminator</a:t>
            </a:r>
            <a:r>
              <a:rPr lang="en-US" dirty="0"/>
              <a:t> and </a:t>
            </a:r>
            <a:r>
              <a:rPr lang="en-US" b="1" dirty="0" err="1"/>
              <a:t>ReLU</a:t>
            </a:r>
            <a:r>
              <a:rPr lang="en-US" b="1" dirty="0"/>
              <a:t> in generator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052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C64D-5E60-A097-EBE4-75047B81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FEE4E1E-ADDC-8A3D-7989-4FDD7156D912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DCGANs (Deep Convolutional GANs)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59853-A4A6-2DD2-809E-9623828E6EE6}"/>
              </a:ext>
            </a:extLst>
          </p:cNvPr>
          <p:cNvSpPr txBox="1"/>
          <p:nvPr/>
        </p:nvSpPr>
        <p:spPr>
          <a:xfrm>
            <a:off x="208214" y="7422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DCGAN Architecture Overview</a:t>
            </a:r>
          </a:p>
        </p:txBody>
      </p:sp>
      <p:pic>
        <p:nvPicPr>
          <p:cNvPr id="40962" name="Picture 2" descr="DCGAN (Deep Convolutional Generative Adversarial Network) generator... |  Download Scientific Diagram">
            <a:extLst>
              <a:ext uri="{FF2B5EF4-FFF2-40B4-BE49-F238E27FC236}">
                <a16:creationId xmlns:a16="http://schemas.microsoft.com/office/drawing/2014/main" id="{2460FC0C-1B08-A96A-8E39-0F01DA4D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30"/>
          <a:stretch/>
        </p:blipFill>
        <p:spPr bwMode="auto">
          <a:xfrm>
            <a:off x="208214" y="1638306"/>
            <a:ext cx="5221724" cy="316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A02B6-591E-08A3-420D-9FD17F351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905" y="4040606"/>
            <a:ext cx="5221724" cy="2134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899D0-F7BE-DD42-B557-03605912A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966073"/>
            <a:ext cx="5221724" cy="2617078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01B015-59E2-088B-7D1E-8915CF42A113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064130" y="3429000"/>
            <a:ext cx="6565637" cy="2746273"/>
          </a:xfrm>
          <a:prstGeom prst="bentConnector4">
            <a:avLst>
              <a:gd name="adj1" fmla="val -26574"/>
              <a:gd name="adj2" fmla="val 10832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DD1659-66E5-9598-A082-D4EED1DA8279}"/>
              </a:ext>
            </a:extLst>
          </p:cNvPr>
          <p:cNvCxnSpPr/>
          <p:nvPr/>
        </p:nvCxnSpPr>
        <p:spPr>
          <a:xfrm>
            <a:off x="2064130" y="3087445"/>
            <a:ext cx="0" cy="3415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F35F4F1-BA17-D5E5-4268-260D2D0B0E86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388659" y="2274612"/>
            <a:ext cx="2707340" cy="2200569"/>
          </a:xfrm>
          <a:prstGeom prst="bentConnector3">
            <a:avLst>
              <a:gd name="adj1" fmla="val 8655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88673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1277E-158F-19DB-DF62-852AB54A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D33C298-EACD-1077-B13F-F1BFCDB9DFF4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DCGANs (Deep Convolutional GANs)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5619A-4AE3-6DD8-28E3-F8EFC42B241A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Principles of DCGANs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5023FF-D588-BBA2-8698-7F08C98C618C}"/>
              </a:ext>
            </a:extLst>
          </p:cNvPr>
          <p:cNvSpPr txBox="1"/>
          <p:nvPr/>
        </p:nvSpPr>
        <p:spPr>
          <a:xfrm>
            <a:off x="351692" y="1398105"/>
            <a:ext cx="11115960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dirty="0"/>
              <a:t>The </a:t>
            </a:r>
            <a:r>
              <a:rPr lang="en-US" b="1" dirty="0"/>
              <a:t>principles of DCGANs (Deep Convolutional GANs)</a:t>
            </a:r>
            <a:r>
              <a:rPr lang="en-US" dirty="0"/>
              <a:t> are a set of design guidelines and best practices introduced in the original DCGAN paper (Radford et al., 2015) to improve </a:t>
            </a:r>
            <a:r>
              <a:rPr lang="en-US" b="1" dirty="0"/>
              <a:t>GAN training stability</a:t>
            </a:r>
            <a:r>
              <a:rPr lang="en-US" dirty="0"/>
              <a:t> and </a:t>
            </a:r>
            <a:r>
              <a:rPr lang="en-US" b="1" dirty="0"/>
              <a:t>image quality</a:t>
            </a:r>
            <a:r>
              <a:rPr lang="en-US" dirty="0"/>
              <a:t> using convolutional networks.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2216B-3CFC-E828-4316-9C998830F0EB}"/>
              </a:ext>
            </a:extLst>
          </p:cNvPr>
          <p:cNvSpPr txBox="1"/>
          <p:nvPr/>
        </p:nvSpPr>
        <p:spPr>
          <a:xfrm>
            <a:off x="1799217" y="2914518"/>
            <a:ext cx="6094206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Replace Pooling Layers with </a:t>
            </a:r>
            <a:r>
              <a:rPr lang="en-IN" dirty="0" err="1"/>
              <a:t>Strided</a:t>
            </a:r>
            <a:r>
              <a:rPr lang="en-IN" dirty="0"/>
              <a:t> Convolutions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 Batch Normalization in Both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dirty="0" err="1"/>
              <a:t>ReLU</a:t>
            </a:r>
            <a:r>
              <a:rPr lang="en-IN" dirty="0"/>
              <a:t> Activation in Generator (except output layer)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Use </a:t>
            </a:r>
            <a:r>
              <a:rPr lang="en-IN" dirty="0" err="1"/>
              <a:t>LeakyReLU</a:t>
            </a:r>
            <a:r>
              <a:rPr lang="en-IN" dirty="0"/>
              <a:t> Activation in Discriminator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Remove Fully Connected Layers in Deeper Networks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Normalize Image Inputs Between -1 and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787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6BF01-81B5-FF42-F28C-939D97589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DAE353B-8456-593F-A683-0855889F549B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DCGANs (Deep Convolutional GANs)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3205F-07F2-1DD4-FF48-3E5BF478FF85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Comparing Simple GAN vs DCGAN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7468E1-E494-2401-B328-0AB26262A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15114"/>
              </p:ext>
            </p:extLst>
          </p:nvPr>
        </p:nvGraphicFramePr>
        <p:xfrm>
          <a:off x="926110" y="1387348"/>
          <a:ext cx="11014878" cy="4806940"/>
        </p:xfrm>
        <a:graphic>
          <a:graphicData uri="http://schemas.openxmlformats.org/drawingml/2006/table">
            <a:tbl>
              <a:tblPr/>
              <a:tblGrid>
                <a:gridCol w="2053758">
                  <a:extLst>
                    <a:ext uri="{9D8B030D-6E8A-4147-A177-3AD203B41FA5}">
                      <a16:colId xmlns:a16="http://schemas.microsoft.com/office/drawing/2014/main" val="516045695"/>
                    </a:ext>
                  </a:extLst>
                </a:gridCol>
                <a:gridCol w="3700631">
                  <a:extLst>
                    <a:ext uri="{9D8B030D-6E8A-4147-A177-3AD203B41FA5}">
                      <a16:colId xmlns:a16="http://schemas.microsoft.com/office/drawing/2014/main" val="4163473020"/>
                    </a:ext>
                  </a:extLst>
                </a:gridCol>
                <a:gridCol w="5260489">
                  <a:extLst>
                    <a:ext uri="{9D8B030D-6E8A-4147-A177-3AD203B41FA5}">
                      <a16:colId xmlns:a16="http://schemas.microsoft.com/office/drawing/2014/main" val="2806484070"/>
                    </a:ext>
                  </a:extLst>
                </a:gridCol>
              </a:tblGrid>
              <a:tr h="473072">
                <a:tc>
                  <a:txBody>
                    <a:bodyPr/>
                    <a:lstStyle/>
                    <a:p>
                      <a:r>
                        <a:rPr lang="en-IN" sz="1400" b="1" dirty="0"/>
                        <a:t>Feature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Simple GAN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 dirty="0"/>
                        <a:t>DCGAN (Deep Convolutional GAN)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385227"/>
                  </a:ext>
                </a:extLst>
              </a:tr>
              <a:tr h="270327">
                <a:tc>
                  <a:txBody>
                    <a:bodyPr/>
                    <a:lstStyle/>
                    <a:p>
                      <a:r>
                        <a:rPr lang="en-IN" sz="1400" b="1" dirty="0"/>
                        <a:t>Architecture</a:t>
                      </a:r>
                      <a:endParaRPr lang="en-IN" sz="14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Fully connected (dense) layers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Deep convolutional layers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572341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 dirty="0"/>
                        <a:t>Input Type</a:t>
                      </a:r>
                      <a:endParaRPr lang="en-IN" sz="14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1D vector flattened images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2D images (preserving spatial structure)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569316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/>
                        <a:t>Generator Layers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Dense → Dense → Dense → Output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ConvTranspose2d → </a:t>
                      </a:r>
                      <a:r>
                        <a:rPr lang="en-IN" sz="1400" dirty="0" err="1"/>
                        <a:t>BatchNorm</a:t>
                      </a:r>
                      <a:r>
                        <a:rPr lang="en-IN" sz="1400" dirty="0"/>
                        <a:t> → </a:t>
                      </a:r>
                      <a:r>
                        <a:rPr lang="en-IN" sz="1400" dirty="0" err="1"/>
                        <a:t>ReLU</a:t>
                      </a:r>
                      <a:r>
                        <a:rPr lang="en-IN" sz="1400" dirty="0"/>
                        <a:t> → Tanh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9615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/>
                        <a:t>Discriminator Layers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Dense → Dense → Dense → Output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Conv2d → </a:t>
                      </a:r>
                      <a:r>
                        <a:rPr lang="en-IN" sz="1400" dirty="0" err="1"/>
                        <a:t>BatchNorm</a:t>
                      </a:r>
                      <a:r>
                        <a:rPr lang="en-IN" sz="1400" dirty="0"/>
                        <a:t> → </a:t>
                      </a:r>
                      <a:r>
                        <a:rPr lang="en-IN" sz="1400" dirty="0" err="1"/>
                        <a:t>LeakyReLU</a:t>
                      </a:r>
                      <a:r>
                        <a:rPr lang="en-IN" sz="1400" dirty="0"/>
                        <a:t> → Sigmoid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574270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 dirty="0"/>
                        <a:t>Activation Functions</a:t>
                      </a:r>
                      <a:endParaRPr lang="en-IN" sz="1400" dirty="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ReLU</a:t>
                      </a:r>
                      <a:r>
                        <a:rPr lang="en-IN" sz="1400" dirty="0"/>
                        <a:t> or Sigmoid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 err="1"/>
                        <a:t>ReLU</a:t>
                      </a:r>
                      <a:r>
                        <a:rPr lang="en-IN" sz="1400" dirty="0"/>
                        <a:t> (G), </a:t>
                      </a:r>
                      <a:r>
                        <a:rPr lang="en-IN" sz="1400" dirty="0" err="1"/>
                        <a:t>LeakyReLU</a:t>
                      </a:r>
                      <a:r>
                        <a:rPr lang="en-IN" sz="1400" dirty="0"/>
                        <a:t> (D), Tanh (G output), Sigmoid (D output)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191967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/>
                        <a:t>Image Quality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Blurry, low-quality, lacks spatial consistency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Sharper, more realistic, preserves spatial details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92521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/>
                        <a:t>Training Stability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prone to instability and mode collapse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stable with proper design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333959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/>
                        <a:t>Batch Normalization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Not typically used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Used in most layers (except input/output)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338860"/>
                  </a:ext>
                </a:extLst>
              </a:tr>
              <a:tr h="473072">
                <a:tc>
                  <a:txBody>
                    <a:bodyPr/>
                    <a:lstStyle/>
                    <a:p>
                      <a:r>
                        <a:rPr lang="en-IN" sz="1400" b="1"/>
                        <a:t>Use Case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Educational or basic generative tasks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Image synthesis, transfer learning, deep features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504441"/>
                  </a:ext>
                </a:extLst>
              </a:tr>
              <a:tr h="270327">
                <a:tc>
                  <a:txBody>
                    <a:bodyPr/>
                    <a:lstStyle/>
                    <a:p>
                      <a:r>
                        <a:rPr lang="en-IN" sz="1400" b="1"/>
                        <a:t>Scalability</a:t>
                      </a:r>
                      <a:endParaRPr lang="en-IN" sz="1400"/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Hard to scale to high-res images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Scales better with image size</a:t>
                      </a:r>
                    </a:p>
                  </a:txBody>
                  <a:tcPr marL="61286" marR="61286" marT="30643" marB="306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4862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59559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1BCF5-38DE-5320-696C-EFB42580E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ACDBD2-D7EC-74DA-B158-12FDC577A6F8}"/>
              </a:ext>
            </a:extLst>
          </p:cNvPr>
          <p:cNvSpPr txBox="1"/>
          <p:nvPr/>
        </p:nvSpPr>
        <p:spPr>
          <a:xfrm>
            <a:off x="2424052" y="2712941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prstClr val="black"/>
                </a:solidFill>
                <a:latin typeface="Arial"/>
                <a:cs typeface="Arial"/>
              </a:rPr>
              <a:t>ICBP 2.0 KT  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61E81F-F7E1-F7D4-A60F-F247473B3F8E}"/>
              </a:ext>
            </a:extLst>
          </p:cNvPr>
          <p:cNvSpPr/>
          <p:nvPr/>
        </p:nvSpPr>
        <p:spPr>
          <a:xfrm>
            <a:off x="2424052" y="3655146"/>
            <a:ext cx="7343895" cy="45719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458" name="Picture 2" descr="About Us - Edunet Foundation">
            <a:extLst>
              <a:ext uri="{FF2B5EF4-FFF2-40B4-BE49-F238E27FC236}">
                <a16:creationId xmlns:a16="http://schemas.microsoft.com/office/drawing/2014/main" id="{738C4519-06ED-B181-E697-E6E63E81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19" y="487221"/>
            <a:ext cx="3331703" cy="108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50A498-DB9C-7610-5029-F51AA0F25AA2}"/>
              </a:ext>
            </a:extLst>
          </p:cNvPr>
          <p:cNvSpPr txBox="1"/>
          <p:nvPr/>
        </p:nvSpPr>
        <p:spPr>
          <a:xfrm>
            <a:off x="211566" y="3935184"/>
            <a:ext cx="11768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Train Conditional Generative Adversarial Network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36C7F-3CB5-7303-69B9-D453ADA99CE9}"/>
              </a:ext>
            </a:extLst>
          </p:cNvPr>
          <p:cNvSpPr txBox="1"/>
          <p:nvPr/>
        </p:nvSpPr>
        <p:spPr>
          <a:xfrm>
            <a:off x="9092902" y="3217772"/>
            <a:ext cx="105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Day 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8156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DBD33-90D7-7273-9CE8-8A5925FC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3654D89-5E1A-316F-CD3C-3E9B84C16713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52BFA-7108-BE10-50DA-D61C716C74F1}"/>
              </a:ext>
            </a:extLst>
          </p:cNvPr>
          <p:cNvSpPr txBox="1"/>
          <p:nvPr/>
        </p:nvSpPr>
        <p:spPr>
          <a:xfrm>
            <a:off x="642519" y="1117565"/>
            <a:ext cx="5885108" cy="420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is Conditional GAN?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and Working of </a:t>
            </a:r>
            <a:r>
              <a:rPr lang="en-US" dirty="0" err="1"/>
              <a:t>cGANs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Use-cases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Implementing </a:t>
            </a:r>
            <a:r>
              <a:rPr lang="en-IN" dirty="0" err="1"/>
              <a:t>cGAN</a:t>
            </a:r>
            <a:r>
              <a:rPr lang="en-IN" dirty="0"/>
              <a:t>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Preparation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 Architecture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Discriminator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Training Loop Overview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390B238-E076-6D04-2979-C6EAEA6E3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r="5843"/>
          <a:stretch/>
        </p:blipFill>
        <p:spPr bwMode="auto">
          <a:xfrm>
            <a:off x="4980790" y="1489259"/>
            <a:ext cx="6665509" cy="42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856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9FBD4-3923-6F4C-406A-C2A5BD610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4D82253-6BDC-1849-5389-7DDA523BDA15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pic>
        <p:nvPicPr>
          <p:cNvPr id="1026" name="Picture 2" descr="Generator and Discriminator of original GAN model">
            <a:extLst>
              <a:ext uri="{FF2B5EF4-FFF2-40B4-BE49-F238E27FC236}">
                <a16:creationId xmlns:a16="http://schemas.microsoft.com/office/drawing/2014/main" id="{14CCCB63-CF5D-98AF-3F8C-325B193F3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132131"/>
            <a:ext cx="5966826" cy="510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0BB06F-E49A-AA5E-9E10-99E95E0E7215}"/>
              </a:ext>
            </a:extLst>
          </p:cNvPr>
          <p:cNvSpPr txBox="1"/>
          <p:nvPr/>
        </p:nvSpPr>
        <p:spPr>
          <a:xfrm>
            <a:off x="486784" y="1867388"/>
            <a:ext cx="5074919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If you want to generate only BMW cars from a dataset of various cars CGANs allow you to specify “BMW" as a condition. The generation of data in a CGAN is conditional on specific input information which could be labels, class information or any other relevant features. This conditioning enables more precise and targeted data generation.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B00FF-2F28-BD51-B27E-856A51A2F64B}"/>
              </a:ext>
            </a:extLst>
          </p:cNvPr>
          <p:cNvSpPr txBox="1"/>
          <p:nvPr/>
        </p:nvSpPr>
        <p:spPr>
          <a:xfrm>
            <a:off x="368449" y="1087746"/>
            <a:ext cx="6094206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05708"/>
                </a:solidFill>
                <a:latin typeface="Roboto" panose="02000000000000000000" pitchFamily="2" charset="0"/>
              </a:rPr>
              <a:t>What is Conditional GAN?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345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355CE-F378-006B-EACA-7ECC1B833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48C4883-DFFF-30E7-179E-4D6843C1D41B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23B36-4467-A095-89F9-121CC1C359B6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5708"/>
                </a:solidFill>
                <a:latin typeface="Roboto" panose="02000000000000000000" pitchFamily="2" charset="0"/>
              </a:rPr>
              <a:t>A GAN consists of two networks that train together:</a:t>
            </a:r>
            <a:endParaRPr lang="en-IN" b="1" dirty="0">
              <a:solidFill>
                <a:srgbClr val="C05708"/>
              </a:solidFill>
              <a:latin typeface="Roboto" panose="020000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94B992-F4FD-EAD5-4CD2-C18CF7AE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348" y="1812216"/>
            <a:ext cx="77533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F1904-495C-4C18-4592-82E10CCD5911}"/>
              </a:ext>
            </a:extLst>
          </p:cNvPr>
          <p:cNvSpPr txBox="1"/>
          <p:nvPr/>
        </p:nvSpPr>
        <p:spPr>
          <a:xfrm>
            <a:off x="1401183" y="3686451"/>
            <a:ext cx="79041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Generator — </a:t>
            </a:r>
            <a:r>
              <a:rPr lang="en-IN" dirty="0"/>
              <a:t>Given a vector of random values as input, this network generates data with the same structure as the training data.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Discriminator — </a:t>
            </a:r>
            <a:r>
              <a:rPr lang="en-IN" dirty="0"/>
              <a:t>Given batches of data containing observations from both the training data, and generated data from the generator, this network attempts to classify the observations as "real" or "generated".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31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B26E5-4137-ED64-28DC-3AE6B6A8B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8286ACC-5E3B-0F6E-C055-5B5943D4DD6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311D08-2F9A-5FB8-B1E0-BF9FFB158AC2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5708"/>
                </a:solidFill>
                <a:latin typeface="Roboto" panose="02000000000000000000" pitchFamily="2" charset="0"/>
              </a:rPr>
              <a:t>A conditional generative adversarial network (CGAN) : </a:t>
            </a:r>
            <a:endParaRPr lang="en-IN" b="1" dirty="0">
              <a:solidFill>
                <a:srgbClr val="C05708"/>
              </a:solidFill>
              <a:latin typeface="Roboto" panose="020000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9F05B3-CACA-AF8E-700D-5E55E3323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4" y="1782262"/>
            <a:ext cx="100393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4E89B3-3624-B1B6-2ED6-3E09220DDA9A}"/>
              </a:ext>
            </a:extLst>
          </p:cNvPr>
          <p:cNvSpPr txBox="1"/>
          <p:nvPr/>
        </p:nvSpPr>
        <p:spPr>
          <a:xfrm>
            <a:off x="1076324" y="4461002"/>
            <a:ext cx="10039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/>
              <a:t>Generator — </a:t>
            </a:r>
            <a:r>
              <a:rPr lang="en-IN" dirty="0"/>
              <a:t>Given a label and random array as input, this network generates data with the same structure as the training data observations corresponding to the same label.</a:t>
            </a:r>
          </a:p>
          <a:p>
            <a:pPr algn="just"/>
            <a:endParaRPr lang="en-IN" dirty="0"/>
          </a:p>
          <a:p>
            <a:pPr algn="just"/>
            <a:r>
              <a:rPr lang="en-IN" b="1" dirty="0"/>
              <a:t>Discriminator — </a:t>
            </a:r>
            <a:r>
              <a:rPr lang="en-IN" dirty="0"/>
              <a:t>Given batches of </a:t>
            </a:r>
            <a:r>
              <a:rPr lang="en-IN" dirty="0" err="1"/>
              <a:t>labeled</a:t>
            </a:r>
            <a:r>
              <a:rPr lang="en-IN" dirty="0"/>
              <a:t> data containing observations from both the training data and generated data from the generator, this network attempts to classify the observations as "real" or "generated".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97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3683-83B0-2E2D-5F7C-396E6BF94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0D32DB1-D425-E384-EFE0-B0007BEA645D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65A1F-2960-2F85-857C-E34564426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8164" y="876272"/>
            <a:ext cx="8662144" cy="5530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B3834-04A1-F68C-0465-C8E50A5B8624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823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E0174-5D85-395F-A423-13A60B59D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490167E-55B0-89BD-DC71-62B17582BF63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21A07-9642-3578-C790-1FB2A1AE3ACE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Define Generator Network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4E7CB6-919D-847F-050D-20BE12B7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2769"/>
            <a:ext cx="12192000" cy="322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2061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2A0C1-187A-8C66-B70C-6B1966D32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D397C70-0826-F58B-EBB9-49D98F00F8FF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099BF-EFED-728A-1728-F41DEF7A2298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Define Discriminator Network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2F3B070-D4ED-95BB-5C78-87EF9D396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8" y="1724165"/>
            <a:ext cx="12028600" cy="34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675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8D2E-50AB-529A-E650-8B1A737C0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B10FCC4-158A-3BDE-DF6F-35866A131BB5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0FE05-0389-52A0-9092-4451056DFB5B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Use-cases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41727-0DE2-1B08-C892-FD36D43BE1F5}"/>
              </a:ext>
            </a:extLst>
          </p:cNvPr>
          <p:cNvSpPr txBox="1"/>
          <p:nvPr/>
        </p:nvSpPr>
        <p:spPr>
          <a:xfrm>
            <a:off x="824751" y="1533064"/>
            <a:ext cx="10542495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Image Generation: </a:t>
            </a:r>
            <a:r>
              <a:rPr lang="en-IN" dirty="0" err="1"/>
              <a:t>cGANs</a:t>
            </a:r>
            <a:r>
              <a:rPr lang="en-IN" dirty="0"/>
              <a:t> are widely used in generating images based on specific attributes, such as creating realistic images of faces conditioned on gender or 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Text-to-Image Synthesis: </a:t>
            </a:r>
            <a:r>
              <a:rPr lang="en-IN" dirty="0"/>
              <a:t>In this application, </a:t>
            </a:r>
            <a:r>
              <a:rPr lang="en-IN" dirty="0" err="1"/>
              <a:t>cGANs</a:t>
            </a:r>
            <a:r>
              <a:rPr lang="en-IN" dirty="0"/>
              <a:t> can generate images from textual descriptions, bridging the gap between natural language processing and computer vision.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Video Generation: </a:t>
            </a:r>
            <a:r>
              <a:rPr lang="en-IN" dirty="0" err="1"/>
              <a:t>cGANs</a:t>
            </a:r>
            <a:r>
              <a:rPr lang="en-IN" dirty="0"/>
              <a:t> can also be applied to generate video frames conditioned on previous frames or specific actions, facilitating the development of realistic video simulations.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Medical Image Synthesis: </a:t>
            </a:r>
            <a:r>
              <a:rPr lang="en-IN" dirty="0"/>
              <a:t>In healthcare, </a:t>
            </a:r>
            <a:r>
              <a:rPr lang="en-IN" dirty="0" err="1"/>
              <a:t>cGANs</a:t>
            </a:r>
            <a:r>
              <a:rPr lang="en-IN" dirty="0"/>
              <a:t> can generate medical images (e.g., MRI scans) conditioned on specific diagnoses or features, assisting in training diagnostic models and enhancing the understanding of various conditions.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48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5B49E-9B6C-E1D3-E333-2A9FA709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E2611B2-44C9-A862-34F6-8A601911D6BA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Conditional GAN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626E4-57A4-5D07-EF5D-1B0EA19D5E06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Implementing </a:t>
            </a:r>
            <a:r>
              <a:rPr lang="en-IN" b="1" i="0" dirty="0" err="1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cGAN</a:t>
            </a: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357B6-4DEE-2DBC-BEEE-D6594448F176}"/>
              </a:ext>
            </a:extLst>
          </p:cNvPr>
          <p:cNvSpPr txBox="1"/>
          <p:nvPr/>
        </p:nvSpPr>
        <p:spPr>
          <a:xfrm>
            <a:off x="686927" y="1901094"/>
            <a:ext cx="10542495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Preparation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Model Architecture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Discriminator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Training Loop Overview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Evaluation</a:t>
            </a:r>
            <a:endParaRPr lang="en-IN" sz="2000" dirty="0"/>
          </a:p>
        </p:txBody>
      </p:sp>
      <p:pic>
        <p:nvPicPr>
          <p:cNvPr id="10242" name="Picture 2" descr="Conditional Generative Adversarial Networks (CGAN): Introduction and  Implementation | TheAILearner">
            <a:extLst>
              <a:ext uri="{FF2B5EF4-FFF2-40B4-BE49-F238E27FC236}">
                <a16:creationId xmlns:a16="http://schemas.microsoft.com/office/drawing/2014/main" id="{31F4D5EC-AAE6-5B1E-98F3-7BA8D5D8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1094"/>
            <a:ext cx="4797038" cy="350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628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4EC49-7956-5272-B4AB-1209C2E1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305254-D679-560D-95F4-951CD68BA892}"/>
              </a:ext>
            </a:extLst>
          </p:cNvPr>
          <p:cNvSpPr txBox="1"/>
          <p:nvPr/>
        </p:nvSpPr>
        <p:spPr>
          <a:xfrm>
            <a:off x="2424052" y="2712941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prstClr val="black"/>
                </a:solidFill>
                <a:latin typeface="Arial"/>
                <a:cs typeface="Arial"/>
              </a:rPr>
              <a:t>ICBP 2.0 KT  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9A1D2-DB62-62DE-2CD7-7A644DFA1815}"/>
              </a:ext>
            </a:extLst>
          </p:cNvPr>
          <p:cNvSpPr/>
          <p:nvPr/>
        </p:nvSpPr>
        <p:spPr>
          <a:xfrm>
            <a:off x="2424052" y="3655146"/>
            <a:ext cx="7343895" cy="45719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458" name="Picture 2" descr="About Us - Edunet Foundation">
            <a:extLst>
              <a:ext uri="{FF2B5EF4-FFF2-40B4-BE49-F238E27FC236}">
                <a16:creationId xmlns:a16="http://schemas.microsoft.com/office/drawing/2014/main" id="{EBC6C24A-FA32-3FDB-1361-FC13F6C1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19" y="487221"/>
            <a:ext cx="3331703" cy="108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9E95A4-B97F-3682-94B4-5C158B76A3DC}"/>
              </a:ext>
            </a:extLst>
          </p:cNvPr>
          <p:cNvSpPr txBox="1"/>
          <p:nvPr/>
        </p:nvSpPr>
        <p:spPr>
          <a:xfrm>
            <a:off x="211566" y="3935184"/>
            <a:ext cx="11768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Retrieval-Augmented Generation (RAG)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6EE62-E353-77B1-28F1-D9FB8BA00437}"/>
              </a:ext>
            </a:extLst>
          </p:cNvPr>
          <p:cNvSpPr txBox="1"/>
          <p:nvPr/>
        </p:nvSpPr>
        <p:spPr>
          <a:xfrm>
            <a:off x="9092902" y="3217772"/>
            <a:ext cx="1051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Day 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08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CCDB9-E918-5A75-415B-313C1C865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E85D6FA3-64BF-DAF6-C419-609667C9E7A1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46676-D9A1-3F5B-904B-A8CEBAE79A2D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dirty="0">
                <a:solidFill>
                  <a:srgbClr val="C05708"/>
                </a:solidFill>
                <a:latin typeface="Roboto" panose="02000000000000000000" pitchFamily="2" charset="0"/>
              </a:rPr>
              <a:t>Content</a:t>
            </a:r>
            <a:endParaRPr lang="en-IN" b="1" i="0" dirty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FCD07D-A4A8-A702-EB8D-DBCAC383EEC0}"/>
              </a:ext>
            </a:extLst>
          </p:cNvPr>
          <p:cNvSpPr txBox="1"/>
          <p:nvPr/>
        </p:nvSpPr>
        <p:spPr>
          <a:xfrm>
            <a:off x="622381" y="1901094"/>
            <a:ext cx="10542495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Introduction &amp; Motivation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Setup &amp; Tools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Document Indexing (Retriever Setup)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RAG Pipeline (Retriever + Generator)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Implementation of Retrieval-Augmented Generation (RAG) </a:t>
            </a:r>
            <a:endParaRPr lang="en-IN" sz="2000" dirty="0"/>
          </a:p>
        </p:txBody>
      </p:sp>
      <p:pic>
        <p:nvPicPr>
          <p:cNvPr id="12290" name="Picture 2" descr="Enhance LLMs with Retrieval Augmented Generation (RAG) | Krasamo">
            <a:extLst>
              <a:ext uri="{FF2B5EF4-FFF2-40B4-BE49-F238E27FC236}">
                <a16:creationId xmlns:a16="http://schemas.microsoft.com/office/drawing/2014/main" id="{3E914350-5D77-2791-F1DA-A83D5B09F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7416" r="23896" b="17648"/>
          <a:stretch/>
        </p:blipFill>
        <p:spPr bwMode="auto">
          <a:xfrm>
            <a:off x="8186569" y="1601103"/>
            <a:ext cx="3301036" cy="333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4641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EA434-B777-A27E-A00B-1704916B2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7018268D-9C4D-DE7B-64E1-C97E84C30D5E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B6EB5-0CE3-2790-A440-1160FABD52E1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What is RAG?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BCEDB-6D86-D78A-C899-24499C0C72D2}"/>
              </a:ext>
            </a:extLst>
          </p:cNvPr>
          <p:cNvSpPr txBox="1"/>
          <p:nvPr/>
        </p:nvSpPr>
        <p:spPr>
          <a:xfrm>
            <a:off x="583602" y="1617260"/>
            <a:ext cx="107441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RAG models enhance generative models (like GPT or BART) by allowing them to </a:t>
            </a:r>
            <a:r>
              <a:rPr lang="en-US" b="1" dirty="0"/>
              <a:t>access external documents</a:t>
            </a:r>
            <a:r>
              <a:rPr lang="en-US" dirty="0"/>
              <a:t> (such as Wikipedia articles or company knowledge bases) during inference. This allows the model to “look things up” rather than relying solely on memorized training data.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E0CB2-D0D4-1186-4EC1-FAC7DA5557D2}"/>
              </a:ext>
            </a:extLst>
          </p:cNvPr>
          <p:cNvSpPr txBox="1"/>
          <p:nvPr/>
        </p:nvSpPr>
        <p:spPr>
          <a:xfrm>
            <a:off x="1107821" y="2859790"/>
            <a:ext cx="10389197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RAG (Retrieval-Augmented Generation)</a:t>
            </a:r>
            <a:r>
              <a:rPr lang="en-US" dirty="0"/>
              <a:t> is a </a:t>
            </a:r>
            <a:r>
              <a:rPr lang="en-US" b="1" dirty="0"/>
              <a:t>hybrid NLP model</a:t>
            </a:r>
            <a:r>
              <a:rPr lang="en-US" dirty="0"/>
              <a:t> that combines: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Retrieval-based methods</a:t>
            </a:r>
            <a:r>
              <a:rPr lang="en-US" dirty="0"/>
              <a:t>: Fetch relevant documents from an external knowledge base</a:t>
            </a: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Generative models</a:t>
            </a:r>
            <a:r>
              <a:rPr lang="en-US" dirty="0"/>
              <a:t>: Generate natural language responses using the retrieved content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9566F5-7FF2-B619-913F-695F1800D817}"/>
              </a:ext>
            </a:extLst>
          </p:cNvPr>
          <p:cNvSpPr txBox="1"/>
          <p:nvPr/>
        </p:nvSpPr>
        <p:spPr>
          <a:xfrm>
            <a:off x="583602" y="4242321"/>
            <a:ext cx="107441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It was introduced by Facebook AI in 2020 as a way to improve factual correctness and scale language models to large knowledge domains.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557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83713-B53D-9EB5-7D75-3B8839BF1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98E268D-117F-3626-63B5-DD3EA6224911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A75551-C14D-1D4C-096C-6954E9021FF2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dirty="0">
                <a:solidFill>
                  <a:srgbClr val="C05708"/>
                </a:solidFill>
                <a:latin typeface="Roboto" panose="02000000000000000000" pitchFamily="2" charset="0"/>
              </a:rPr>
              <a:t>RAG Understanding</a:t>
            </a:r>
            <a:endParaRPr lang="en-IN" b="1" i="0" dirty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7DAB5-56B7-1EE2-FD0A-0FBA86218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9" y="1486341"/>
            <a:ext cx="11260121" cy="4972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13820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9460-C126-9438-B4D0-39B2A37BF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D5285C5-0170-C1EB-0EE6-F70CF8CF7DA1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8AA58-AD4A-9236-481B-AA38F1C1753E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How RAG Work?</a:t>
            </a:r>
          </a:p>
        </p:txBody>
      </p:sp>
      <p:pic>
        <p:nvPicPr>
          <p:cNvPr id="11266" name="Picture 2" descr="How to Connect LLM to External Sources Using RAG? | PPCRAO">
            <a:extLst>
              <a:ext uri="{FF2B5EF4-FFF2-40B4-BE49-F238E27FC236}">
                <a16:creationId xmlns:a16="http://schemas.microsoft.com/office/drawing/2014/main" id="{97550357-CCD3-3764-F9FE-F0A719630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20" y="1484555"/>
            <a:ext cx="7566044" cy="49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2340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40942-AFC3-5DB5-ECED-F87D6475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2F32411-E9A4-8152-F391-2E557B3274FD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8E096-DA5C-30F3-E51F-8150336A9727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Setup &amp;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96E5E-0068-5D0C-2504-2A44D60A068F}"/>
              </a:ext>
            </a:extLst>
          </p:cNvPr>
          <p:cNvSpPr txBox="1"/>
          <p:nvPr/>
        </p:nvSpPr>
        <p:spPr>
          <a:xfrm>
            <a:off x="970877" y="1903222"/>
            <a:ext cx="9550101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Transformers </a:t>
            </a:r>
            <a:r>
              <a:rPr lang="en-IN" dirty="0"/>
              <a:t>- </a:t>
            </a:r>
            <a:r>
              <a:rPr lang="en-US" dirty="0"/>
              <a:t>To use pre-trained encoders like </a:t>
            </a:r>
            <a:r>
              <a:rPr lang="en-US" dirty="0" err="1"/>
              <a:t>DPRQuestionEncoder</a:t>
            </a:r>
            <a:r>
              <a:rPr lang="en-US" dirty="0"/>
              <a:t> and </a:t>
            </a:r>
            <a:r>
              <a:rPr lang="en-US" dirty="0" err="1"/>
              <a:t>DPRContextEncoder</a:t>
            </a:r>
            <a:r>
              <a:rPr lang="en-US" dirty="0"/>
              <a:t> from Hugging Face.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Datasets</a:t>
            </a:r>
            <a:r>
              <a:rPr lang="en-IN" dirty="0"/>
              <a:t> - </a:t>
            </a:r>
            <a:r>
              <a:rPr lang="en-US" dirty="0"/>
              <a:t>To load, manipulate, and process large text corpora (e.g., Wikipedia, Natural Questions) efficiently. 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 err="1"/>
              <a:t>faiss-cpu</a:t>
            </a:r>
            <a:r>
              <a:rPr lang="en-IN" dirty="0"/>
              <a:t> - </a:t>
            </a:r>
            <a:r>
              <a:rPr lang="en-US" dirty="0"/>
              <a:t>To perform </a:t>
            </a:r>
            <a:r>
              <a:rPr lang="en-US" b="1" dirty="0"/>
              <a:t>efficient similarity search</a:t>
            </a:r>
            <a:r>
              <a:rPr lang="en-US" dirty="0"/>
              <a:t> over millions of dense passage embeddings.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Torch</a:t>
            </a:r>
            <a:r>
              <a:rPr lang="en-IN" dirty="0"/>
              <a:t> - </a:t>
            </a:r>
            <a:r>
              <a:rPr lang="en-US" dirty="0"/>
              <a:t>All Hugging Face models (including DPR) are built on </a:t>
            </a:r>
            <a:r>
              <a:rPr lang="en-US" dirty="0" err="1"/>
              <a:t>PyTorch</a:t>
            </a:r>
            <a:r>
              <a:rPr lang="en-US" dirty="0"/>
              <a:t> by default.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6591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0FA3C-6DB6-6337-2EE2-2E63B147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50782E8-05F0-F0E2-7EC8-80B4E80F7D0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F6E01-4051-F31D-BABA-19808C5C3B91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3CAAA-8182-673D-65F8-A96E581482D1}"/>
              </a:ext>
            </a:extLst>
          </p:cNvPr>
          <p:cNvSpPr txBox="1"/>
          <p:nvPr/>
        </p:nvSpPr>
        <p:spPr>
          <a:xfrm>
            <a:off x="480646" y="15898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"Noise" in GANs:</a:t>
            </a:r>
            <a:endParaRPr lang="en-IN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1C865-EDD8-917B-80CD-5A2AB4A4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39" y="2291653"/>
            <a:ext cx="2145322" cy="2882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5C4ED7-51CB-3479-1F68-92877638CA12}"/>
              </a:ext>
            </a:extLst>
          </p:cNvPr>
          <p:cNvSpPr txBox="1"/>
          <p:nvPr/>
        </p:nvSpPr>
        <p:spPr>
          <a:xfrm>
            <a:off x="3047999" y="24408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Noise refers to a </a:t>
            </a:r>
            <a:r>
              <a:rPr lang="en-US" b="1" dirty="0"/>
              <a:t>random vector</a:t>
            </a:r>
            <a:r>
              <a:rPr lang="en-US" dirty="0"/>
              <a:t> </a:t>
            </a:r>
            <a:r>
              <a:rPr lang="en-IN" dirty="0"/>
              <a:t>z, </a:t>
            </a:r>
            <a:r>
              <a:rPr lang="en-US" dirty="0"/>
              <a:t> usually sampled from a simple distribution like: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D20E933-F70B-7AE5-6F29-C9A878ACD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656" y="3177885"/>
            <a:ext cx="3667637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6DA6D8-6D90-39C1-5A0C-012C7B63B971}"/>
              </a:ext>
            </a:extLst>
          </p:cNvPr>
          <p:cNvSpPr txBox="1"/>
          <p:nvPr/>
        </p:nvSpPr>
        <p:spPr>
          <a:xfrm>
            <a:off x="3176952" y="41234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noise vector serves as the </a:t>
            </a:r>
            <a:r>
              <a:rPr lang="en-US" b="1" dirty="0"/>
              <a:t>input to the generator</a:t>
            </a:r>
            <a:r>
              <a:rPr lang="en-US" dirty="0"/>
              <a:t>.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9577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502B9-2678-BD6F-5257-D9C79BDB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A909685-1AD0-248B-5F03-860674114667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FE24D-3B33-A1EA-AF17-ACC1E46CBD08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Document Indexing (Retriever Setup)</a:t>
            </a:r>
          </a:p>
        </p:txBody>
      </p:sp>
      <p:pic>
        <p:nvPicPr>
          <p:cNvPr id="16386" name="Picture 2" descr="Day 11: Building and Evaluating Advanced RAG Systems | by Nikhil Kulkarni |  GoPenAI">
            <a:extLst>
              <a:ext uri="{FF2B5EF4-FFF2-40B4-BE49-F238E27FC236}">
                <a16:creationId xmlns:a16="http://schemas.microsoft.com/office/drawing/2014/main" id="{AAA062F7-C17D-CE15-6292-260B3841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86" y="2922488"/>
            <a:ext cx="6231470" cy="291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2FB0B0-BEF9-AFE1-65B6-50D94564D81B}"/>
              </a:ext>
            </a:extLst>
          </p:cNvPr>
          <p:cNvSpPr txBox="1"/>
          <p:nvPr/>
        </p:nvSpPr>
        <p:spPr>
          <a:xfrm>
            <a:off x="392886" y="1439429"/>
            <a:ext cx="114062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Document Indexing (Retriever)</a:t>
            </a:r>
            <a:r>
              <a:rPr lang="en-US" dirty="0"/>
              <a:t> is the process of </a:t>
            </a:r>
            <a:r>
              <a:rPr lang="en-US" b="1" dirty="0"/>
              <a:t>preparing a collection of documents (e.g., Wikipedia articles, knowledge base entries, etc.) for fast and efficient retrieval</a:t>
            </a:r>
            <a:r>
              <a:rPr lang="en-US" dirty="0"/>
              <a:t> in response to a user query. This is a key step in </a:t>
            </a:r>
            <a:r>
              <a:rPr lang="en-US" b="1" dirty="0"/>
              <a:t>Retrieval-Augmented Generation (RAG)</a:t>
            </a:r>
            <a:r>
              <a:rPr lang="en-US" dirty="0"/>
              <a:t> systems.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7C8DF-3D67-B56C-AD4D-E0FBAFACD73D}"/>
              </a:ext>
            </a:extLst>
          </p:cNvPr>
          <p:cNvSpPr txBox="1"/>
          <p:nvPr/>
        </p:nvSpPr>
        <p:spPr>
          <a:xfrm>
            <a:off x="6794851" y="3260382"/>
            <a:ext cx="51889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Document Indexing</a:t>
            </a:r>
            <a:r>
              <a:rPr lang="en-US" dirty="0"/>
              <a:t> = Converting documents into </a:t>
            </a:r>
            <a:r>
              <a:rPr lang="en-US" b="1" dirty="0"/>
              <a:t>dense vectors (embeddings)</a:t>
            </a:r>
            <a:r>
              <a:rPr lang="en-US" dirty="0"/>
              <a:t> and storing them in a </a:t>
            </a:r>
            <a:r>
              <a:rPr lang="en-US" b="1" dirty="0"/>
              <a:t>vector index</a:t>
            </a:r>
            <a:r>
              <a:rPr lang="en-US" dirty="0"/>
              <a:t> (e.g., FAISS) to allow </a:t>
            </a:r>
            <a:r>
              <a:rPr lang="en-US" b="1" dirty="0"/>
              <a:t>efficient similarity search</a:t>
            </a:r>
            <a:r>
              <a:rPr lang="en-US" dirty="0"/>
              <a:t>.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991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BA42C-18A5-BC3A-172F-AB5697BF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A49D747-2237-D06D-C891-5E0896872E64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BBF3A-9545-A137-D087-09EE52DA3BB3}"/>
              </a:ext>
            </a:extLst>
          </p:cNvPr>
          <p:cNvSpPr txBox="1"/>
          <p:nvPr/>
        </p:nvSpPr>
        <p:spPr>
          <a:xfrm>
            <a:off x="208214" y="1020190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IN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RAG Pipeline (Retriever + Generator)</a:t>
            </a:r>
          </a:p>
        </p:txBody>
      </p:sp>
      <p:pic>
        <p:nvPicPr>
          <p:cNvPr id="17412" name="Picture 4" descr="Why do we need RAG Pipelines - Retrieval Augmented Generation for Better AI  Answers">
            <a:extLst>
              <a:ext uri="{FF2B5EF4-FFF2-40B4-BE49-F238E27FC236}">
                <a16:creationId xmlns:a16="http://schemas.microsoft.com/office/drawing/2014/main" id="{8F255216-BD8C-D02F-E8BD-5646DF571F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r="3415"/>
          <a:stretch/>
        </p:blipFill>
        <p:spPr bwMode="auto">
          <a:xfrm>
            <a:off x="1710465" y="1619078"/>
            <a:ext cx="8064183" cy="485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0373C-396E-87B0-C46A-41A225F4F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65" y="1104575"/>
            <a:ext cx="11603069" cy="46488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48434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0C7D-7AE1-F911-4BB7-A16DF498A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E66CBC7-B42A-9D8B-0A2B-A806A7D9DA0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Retrieval-Augmented Generation (RAG)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69A8E-B59F-5D73-CF98-0F88BC375CAA}"/>
              </a:ext>
            </a:extLst>
          </p:cNvPr>
          <p:cNvSpPr txBox="1"/>
          <p:nvPr/>
        </p:nvSpPr>
        <p:spPr>
          <a:xfrm>
            <a:off x="208214" y="1020190"/>
            <a:ext cx="6934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75"/>
              </a:spcAft>
            </a:pPr>
            <a:r>
              <a:rPr lang="en-US" b="1" i="0" dirty="0">
                <a:solidFill>
                  <a:srgbClr val="C05708"/>
                </a:solidFill>
                <a:effectLst/>
                <a:latin typeface="Roboto" panose="02000000000000000000" pitchFamily="2" charset="0"/>
              </a:rPr>
              <a:t>Implementation of Retrieval-Augmented Generation (RAG) </a:t>
            </a:r>
            <a:endParaRPr lang="en-IN" b="1" i="0" dirty="0">
              <a:solidFill>
                <a:srgbClr val="C0570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49D19-419E-C6B4-B0EA-D5BC860466DD}"/>
              </a:ext>
            </a:extLst>
          </p:cNvPr>
          <p:cNvSpPr txBox="1"/>
          <p:nvPr/>
        </p:nvSpPr>
        <p:spPr>
          <a:xfrm>
            <a:off x="1282849" y="1716780"/>
            <a:ext cx="6094206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Environment Setup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Prepare the Document Corpus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Embed Documents using Sentence Transformers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Create a FAISS Index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Define the Retrieval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Load a Generator Model (e.g., BART)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Ask a Question and Generate an Answer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9008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C0FD1-1F2F-95E3-1173-07AFA391B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0E178734-7E1D-0740-E039-E64D8B06102C}"/>
              </a:ext>
            </a:extLst>
          </p:cNvPr>
          <p:cNvSpPr txBox="1">
            <a:spLocks/>
          </p:cNvSpPr>
          <p:nvPr/>
        </p:nvSpPr>
        <p:spPr>
          <a:xfrm>
            <a:off x="1153371" y="2820339"/>
            <a:ext cx="3770942" cy="990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721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DA4B1-A875-CFF3-8D17-2135A468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4DA8953-C33E-ED1E-6D06-BED261EA33B2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064FF-5C4B-4AEF-290D-F3D99B329835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82A7D3-86B4-8DC1-3DB3-4C5994A38DC8}"/>
              </a:ext>
            </a:extLst>
          </p:cNvPr>
          <p:cNvSpPr txBox="1"/>
          <p:nvPr/>
        </p:nvSpPr>
        <p:spPr>
          <a:xfrm>
            <a:off x="1230924" y="16995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Generator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F4834-8AE0-7D1D-4A0F-0F31028366FB}"/>
              </a:ext>
            </a:extLst>
          </p:cNvPr>
          <p:cNvSpPr txBox="1"/>
          <p:nvPr/>
        </p:nvSpPr>
        <p:spPr>
          <a:xfrm>
            <a:off x="3047998" y="2440899"/>
            <a:ext cx="87738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generator (G)</a:t>
            </a:r>
            <a:r>
              <a:rPr lang="en-US" dirty="0"/>
              <a:t> is a </a:t>
            </a:r>
            <a:r>
              <a:rPr lang="en-US" b="1" dirty="0"/>
              <a:t>neural network</a:t>
            </a:r>
            <a:r>
              <a:rPr lang="en-US" dirty="0"/>
              <a:t> that takes as input a </a:t>
            </a:r>
            <a:r>
              <a:rPr lang="en-US" b="1" dirty="0"/>
              <a:t>random noise vector</a:t>
            </a:r>
            <a:r>
              <a:rPr lang="en-US" dirty="0"/>
              <a:t> zzz (usually from a normal or uniform distribution) and outputs </a:t>
            </a:r>
            <a:r>
              <a:rPr lang="en-US" b="1" dirty="0"/>
              <a:t>fake data</a:t>
            </a:r>
            <a:r>
              <a:rPr lang="en-US" dirty="0"/>
              <a:t> (e.g., images, text, audio).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34CA4-F66B-EF44-E997-77458DB9E1EC}"/>
              </a:ext>
            </a:extLst>
          </p:cNvPr>
          <p:cNvSpPr txBox="1"/>
          <p:nvPr/>
        </p:nvSpPr>
        <p:spPr>
          <a:xfrm>
            <a:off x="3054733" y="4065597"/>
            <a:ext cx="87738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generator is trained to </a:t>
            </a:r>
            <a:r>
              <a:rPr lang="en-US" b="1" dirty="0"/>
              <a:t>fool the discriminator</a:t>
            </a:r>
            <a:r>
              <a:rPr lang="en-US" dirty="0"/>
              <a:t> into thinking the fake data is real. It improves by receiving </a:t>
            </a:r>
            <a:r>
              <a:rPr lang="en-US" b="1" dirty="0"/>
              <a:t>gradient feedback</a:t>
            </a:r>
            <a:r>
              <a:rPr lang="en-US" dirty="0"/>
              <a:t> from the discriminator’s classification of its output.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4780F-908E-74F8-751B-859927568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2" y="2259945"/>
            <a:ext cx="2728982" cy="2728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CC273-8C07-4C9D-004D-716B4A530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924" y="3259822"/>
            <a:ext cx="3410426" cy="6192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021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BA066-CCED-2D09-9671-652F28BA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E4756B5-4828-28B0-E838-E8AC483653AC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B5F0D9-84EB-20DC-2405-2AB01C91AAE3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48552-CCBC-9437-8978-BDE07D39965B}"/>
              </a:ext>
            </a:extLst>
          </p:cNvPr>
          <p:cNvSpPr txBox="1"/>
          <p:nvPr/>
        </p:nvSpPr>
        <p:spPr>
          <a:xfrm>
            <a:off x="597877" y="1890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Generator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93999-EB2A-13ED-B96C-38A8D8C4F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2" y="2259945"/>
            <a:ext cx="2728982" cy="2728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B8AE94-AFCA-AD16-4CD0-E5C241741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12778" r="9904" b="12776"/>
          <a:stretch/>
        </p:blipFill>
        <p:spPr>
          <a:xfrm>
            <a:off x="3552092" y="1828061"/>
            <a:ext cx="7561384" cy="39343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021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8E24-EC06-943F-7DA4-4536EE184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820F99C-32A6-8C32-250A-0E542DC943DD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5DDF85-73AF-546F-522D-4095DC54CF91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165F52-541A-2343-E007-3A3C3FF4B006}"/>
              </a:ext>
            </a:extLst>
          </p:cNvPr>
          <p:cNvSpPr txBox="1"/>
          <p:nvPr/>
        </p:nvSpPr>
        <p:spPr>
          <a:xfrm>
            <a:off x="597877" y="1890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Generator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DEFD6-1FAF-CDA3-7E88-4D2B4D31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9" y="1060938"/>
            <a:ext cx="11031414" cy="5340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1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EA9C-610F-E4EC-78FD-DB2A9F67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8339B89A-CB54-D306-20B3-09280E4BD9AC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BF3E7-7B4F-8BFC-AE3C-9B9E958AB049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923E3-0660-CC79-75FA-08A633C5344B}"/>
              </a:ext>
            </a:extLst>
          </p:cNvPr>
          <p:cNvSpPr txBox="1"/>
          <p:nvPr/>
        </p:nvSpPr>
        <p:spPr>
          <a:xfrm>
            <a:off x="2973030" y="1445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Real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B4D42-0D89-9F30-2AB0-17E629C17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772" y="4030491"/>
            <a:ext cx="6040258" cy="2305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FBB9D-64C9-678B-4D78-1A7A2EDED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999" y="1814603"/>
            <a:ext cx="6096000" cy="1797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FDD3EC-BC37-3D3F-77BB-5B9B9A1DD894}"/>
              </a:ext>
            </a:extLst>
          </p:cNvPr>
          <p:cNvSpPr txBox="1"/>
          <p:nvPr/>
        </p:nvSpPr>
        <p:spPr>
          <a:xfrm>
            <a:off x="2855799" y="3569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Samples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4C490E-190F-DE04-4B5B-138A13A47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90" y="1245604"/>
            <a:ext cx="1842309" cy="5162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3166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E607C-08B9-8FAC-7D63-1808CE89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DD45669-8017-4280-EE6C-A169FE68007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a Simple GAN with MNIST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D47A3-16DC-0658-9301-26CD2AD4CC35}"/>
              </a:ext>
            </a:extLst>
          </p:cNvPr>
          <p:cNvSpPr txBox="1"/>
          <p:nvPr/>
        </p:nvSpPr>
        <p:spPr>
          <a:xfrm>
            <a:off x="351692" y="876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Recap Simple GAN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04A59-CAC7-37B7-DA34-062E8C1BB9C1}"/>
              </a:ext>
            </a:extLst>
          </p:cNvPr>
          <p:cNvSpPr txBox="1"/>
          <p:nvPr/>
        </p:nvSpPr>
        <p:spPr>
          <a:xfrm>
            <a:off x="764871" y="17623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Discriminator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6805F7-41C8-61EA-BD88-AD9B5E702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71" y="3190953"/>
            <a:ext cx="2365556" cy="26119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09C12F-A060-1D2D-D71E-2AB59D132F44}"/>
              </a:ext>
            </a:extLst>
          </p:cNvPr>
          <p:cNvSpPr txBox="1"/>
          <p:nvPr/>
        </p:nvSpPr>
        <p:spPr>
          <a:xfrm>
            <a:off x="764871" y="2234581"/>
            <a:ext cx="10946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discriminator</a:t>
            </a:r>
            <a:r>
              <a:rPr lang="en-US" dirty="0"/>
              <a:t> is the model that acts like a </a:t>
            </a:r>
            <a:r>
              <a:rPr lang="en-US" b="1" dirty="0"/>
              <a:t>binary classifier</a:t>
            </a:r>
            <a:r>
              <a:rPr lang="en-US" dirty="0"/>
              <a:t>, distinguishing between </a:t>
            </a:r>
            <a:r>
              <a:rPr lang="en-US" b="1" dirty="0"/>
              <a:t>real</a:t>
            </a:r>
            <a:r>
              <a:rPr lang="en-US" dirty="0"/>
              <a:t> and </a:t>
            </a:r>
            <a:r>
              <a:rPr lang="en-US" b="1" dirty="0"/>
              <a:t>fake</a:t>
            </a:r>
            <a:r>
              <a:rPr lang="en-US" dirty="0"/>
              <a:t> samples.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327607-6B0B-C6D4-1AAA-A24944BDF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692" y="3385326"/>
            <a:ext cx="6868484" cy="21720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33958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5221</TotalTime>
  <Words>2652</Words>
  <Application>Microsoft Office PowerPoint</Application>
  <PresentationFormat>Widescreen</PresentationFormat>
  <Paragraphs>335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Aptos</vt:lpstr>
      <vt:lpstr>Arial</vt:lpstr>
      <vt:lpstr>Calibri</vt:lpstr>
      <vt:lpstr>Nunito</vt:lpstr>
      <vt:lpstr>Roboto</vt:lpstr>
      <vt:lpstr>Symbol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Ramar Bose</cp:lastModifiedBy>
  <cp:revision>41</cp:revision>
  <dcterms:created xsi:type="dcterms:W3CDTF">2024-05-21T11:55:07Z</dcterms:created>
  <dcterms:modified xsi:type="dcterms:W3CDTF">2025-05-09T03:39:09Z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9C66A616-42E4-4EAC-B385-AC0C45CFC5CC</vt:lpwstr>
  </property>
  <property fmtid="{D5CDD505-2E9C-101B-9397-08002B2CF9AE}" pid="3" name="ArticulatePath">
    <vt:lpwstr>https://edunetfoundationorg-my.sharepoint.com/personal/kaisar_edunetfoundation_org/Documents/Beutified ppt/MSITI/Micro Degree/Template/microdigree-Template</vt:lpwstr>
  </property>
</Properties>
</file>